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06"/>
  </p:notesMasterIdLst>
  <p:handoutMasterIdLst>
    <p:handoutMasterId r:id="rId107"/>
  </p:handoutMasterIdLst>
  <p:sldIdLst>
    <p:sldId id="276" r:id="rId2"/>
    <p:sldId id="367" r:id="rId3"/>
    <p:sldId id="387" r:id="rId4"/>
    <p:sldId id="280" r:id="rId5"/>
    <p:sldId id="278" r:id="rId6"/>
    <p:sldId id="390" r:id="rId7"/>
    <p:sldId id="289" r:id="rId8"/>
    <p:sldId id="259" r:id="rId9"/>
    <p:sldId id="388" r:id="rId10"/>
    <p:sldId id="389" r:id="rId11"/>
    <p:sldId id="285" r:id="rId12"/>
    <p:sldId id="400" r:id="rId13"/>
    <p:sldId id="290" r:id="rId14"/>
    <p:sldId id="386" r:id="rId15"/>
    <p:sldId id="295" r:id="rId16"/>
    <p:sldId id="297" r:id="rId17"/>
    <p:sldId id="292" r:id="rId18"/>
    <p:sldId id="384" r:id="rId19"/>
    <p:sldId id="383" r:id="rId20"/>
    <p:sldId id="293" r:id="rId21"/>
    <p:sldId id="298" r:id="rId22"/>
    <p:sldId id="299" r:id="rId23"/>
    <p:sldId id="300" r:id="rId24"/>
    <p:sldId id="302" r:id="rId25"/>
    <p:sldId id="382" r:id="rId26"/>
    <p:sldId id="303" r:id="rId27"/>
    <p:sldId id="373" r:id="rId28"/>
    <p:sldId id="374" r:id="rId29"/>
    <p:sldId id="304" r:id="rId30"/>
    <p:sldId id="306" r:id="rId31"/>
    <p:sldId id="305" r:id="rId32"/>
    <p:sldId id="375" r:id="rId33"/>
    <p:sldId id="307" r:id="rId34"/>
    <p:sldId id="308" r:id="rId35"/>
    <p:sldId id="379" r:id="rId36"/>
    <p:sldId id="402" r:id="rId37"/>
    <p:sldId id="310" r:id="rId38"/>
    <p:sldId id="311" r:id="rId39"/>
    <p:sldId id="312" r:id="rId40"/>
    <p:sldId id="376" r:id="rId41"/>
    <p:sldId id="313" r:id="rId42"/>
    <p:sldId id="314" r:id="rId43"/>
    <p:sldId id="377" r:id="rId44"/>
    <p:sldId id="301" r:id="rId45"/>
    <p:sldId id="380" r:id="rId46"/>
    <p:sldId id="316" r:id="rId47"/>
    <p:sldId id="317" r:id="rId48"/>
    <p:sldId id="318" r:id="rId49"/>
    <p:sldId id="330" r:id="rId50"/>
    <p:sldId id="325" r:id="rId51"/>
    <p:sldId id="326" r:id="rId52"/>
    <p:sldId id="327" r:id="rId53"/>
    <p:sldId id="328" r:id="rId54"/>
    <p:sldId id="329" r:id="rId55"/>
    <p:sldId id="319" r:id="rId56"/>
    <p:sldId id="320" r:id="rId57"/>
    <p:sldId id="321" r:id="rId58"/>
    <p:sldId id="401" r:id="rId59"/>
    <p:sldId id="322" r:id="rId60"/>
    <p:sldId id="404" r:id="rId61"/>
    <p:sldId id="332" r:id="rId62"/>
    <p:sldId id="323" r:id="rId63"/>
    <p:sldId id="331" r:id="rId64"/>
    <p:sldId id="405" r:id="rId65"/>
    <p:sldId id="333" r:id="rId66"/>
    <p:sldId id="334" r:id="rId67"/>
    <p:sldId id="406" r:id="rId68"/>
    <p:sldId id="336" r:id="rId69"/>
    <p:sldId id="335" r:id="rId70"/>
    <p:sldId id="338" r:id="rId71"/>
    <p:sldId id="407" r:id="rId72"/>
    <p:sldId id="337" r:id="rId73"/>
    <p:sldId id="339" r:id="rId74"/>
    <p:sldId id="340" r:id="rId75"/>
    <p:sldId id="341" r:id="rId76"/>
    <p:sldId id="342" r:id="rId77"/>
    <p:sldId id="352" r:id="rId78"/>
    <p:sldId id="343" r:id="rId79"/>
    <p:sldId id="344" r:id="rId80"/>
    <p:sldId id="324" r:id="rId81"/>
    <p:sldId id="345" r:id="rId82"/>
    <p:sldId id="346" r:id="rId83"/>
    <p:sldId id="347" r:id="rId84"/>
    <p:sldId id="348" r:id="rId85"/>
    <p:sldId id="391" r:id="rId86"/>
    <p:sldId id="349" r:id="rId87"/>
    <p:sldId id="353" r:id="rId88"/>
    <p:sldId id="357" r:id="rId89"/>
    <p:sldId id="359" r:id="rId90"/>
    <p:sldId id="360" r:id="rId91"/>
    <p:sldId id="361" r:id="rId92"/>
    <p:sldId id="362" r:id="rId93"/>
    <p:sldId id="366" r:id="rId94"/>
    <p:sldId id="363" r:id="rId95"/>
    <p:sldId id="358" r:id="rId96"/>
    <p:sldId id="392" r:id="rId97"/>
    <p:sldId id="351" r:id="rId98"/>
    <p:sldId id="394" r:id="rId99"/>
    <p:sldId id="395" r:id="rId100"/>
    <p:sldId id="396" r:id="rId101"/>
    <p:sldId id="397" r:id="rId102"/>
    <p:sldId id="398" r:id="rId103"/>
    <p:sldId id="399" r:id="rId104"/>
    <p:sldId id="277" r:id="rId105"/>
  </p:sldIdLst>
  <p:sldSz cx="9144000" cy="6858000" type="screen4x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30">
          <p15:clr>
            <a:srgbClr val="A4A3A4"/>
          </p15:clr>
        </p15:guide>
        <p15:guide id="2" orient="horz" pos="888">
          <p15:clr>
            <a:srgbClr val="A4A3A4"/>
          </p15:clr>
        </p15:guide>
        <p15:guide id="3" pos="5552">
          <p15:clr>
            <a:srgbClr val="A4A3A4"/>
          </p15:clr>
        </p15:guide>
        <p15:guide id="4" pos="2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00"/>
    <a:srgbClr val="87888A"/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49" autoAdjust="0"/>
    <p:restoredTop sz="93478" autoAdjust="0"/>
  </p:normalViewPr>
  <p:slideViewPr>
    <p:cSldViewPr snapToGrid="0">
      <p:cViewPr varScale="1">
        <p:scale>
          <a:sx n="88" d="100"/>
          <a:sy n="88" d="100"/>
        </p:scale>
        <p:origin x="912" y="72"/>
      </p:cViewPr>
      <p:guideLst>
        <p:guide orient="horz" pos="3630"/>
        <p:guide orient="horz" pos="888"/>
        <p:guide pos="5552"/>
        <p:guide pos="2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2117" y="72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t>18.09.2014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6853185" cy="514134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2431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7574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93423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8665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6228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9170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0491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5113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4043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8817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49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0824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9280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9888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0292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287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53521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6231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2070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5778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5875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7808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7028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2229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0540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03524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78135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329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30994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93441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9419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6849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9657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53681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31175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65357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29147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21239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87007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48375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1056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29602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09244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5394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94446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80382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80471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54914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90693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21782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263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97648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20704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81363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812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45024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944174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84959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54800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49099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00909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50362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74192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02144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46521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9080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9745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0403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87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66205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88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21167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89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625878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90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mtClean="0"/>
              <a:t>Klassennamen entsprechen dem model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71013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91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mtClean="0"/>
              <a:t>Klassennamen entsprechen dem model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1060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92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mtClean="0"/>
              <a:t>Klassennamen entsprechen dem model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6124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93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mtClean="0"/>
              <a:t>Klassennamen entsprechen dem model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88334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94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mtClean="0"/>
              <a:t>Klassennamen entsprechen dem model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60325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95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9004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06423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97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97267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98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70096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100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546075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101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528255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102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864443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103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0974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6853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259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Bild 40" descr="Ende-Folie_D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253789"/>
          </a:xfrm>
          <a:prstGeom prst="rect">
            <a:avLst/>
          </a:prstGeom>
        </p:spPr>
      </p:pic>
      <p:sp>
        <p:nvSpPr>
          <p:cNvPr id="6" name="Rechteck 5"/>
          <p:cNvSpPr/>
          <p:nvPr userDrawn="1"/>
        </p:nvSpPr>
        <p:spPr>
          <a:xfrm>
            <a:off x="0" y="6051826"/>
            <a:ext cx="9144000" cy="80617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noProof="0" smtClean="0">
              <a:solidFill>
                <a:schemeClr val="tx1"/>
              </a:solidFill>
            </a:endParaRPr>
          </a:p>
        </p:txBody>
      </p:sp>
      <p:sp>
        <p:nvSpPr>
          <p:cNvPr id="11" name="Textfeld 14"/>
          <p:cNvSpPr txBox="1"/>
          <p:nvPr userDrawn="1"/>
        </p:nvSpPr>
        <p:spPr>
          <a:xfrm>
            <a:off x="461211" y="5301499"/>
            <a:ext cx="837531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00" noProof="0" dirty="0" smtClean="0">
                <a:latin typeface="Arial"/>
                <a:cs typeface="Arial"/>
              </a:rPr>
              <a:t>BASEL    BERN    BRUGG    LAUSANNE    ZÜRICH    DÜSSELDORF    FRANKFURT A.M.    FREIBURG I.BR.    HAMBURG    MÜNCHEN    STUTTGART    WIEN</a:t>
            </a:r>
            <a:br>
              <a:rPr lang="de-CH" sz="900" noProof="0" dirty="0" smtClean="0">
                <a:latin typeface="Arial"/>
                <a:cs typeface="Arial"/>
              </a:rPr>
            </a:br>
            <a:endParaRPr lang="de-CH" sz="900" noProof="0" dirty="0">
              <a:latin typeface="Arial"/>
              <a:cs typeface="Arial"/>
            </a:endParaRPr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521503" y="427121"/>
            <a:ext cx="8261550" cy="553998"/>
          </a:xfrm>
        </p:spPr>
        <p:txBody>
          <a:bodyPr wrap="square">
            <a:spAutoFit/>
          </a:bodyPr>
          <a:lstStyle>
            <a:lvl1pPr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de-CH" noProof="0" smtClean="0"/>
              <a:t>Überschrift nur eine Zeile</a:t>
            </a:r>
            <a:endParaRPr lang="de-CH" noProof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521368" y="1103313"/>
            <a:ext cx="8262270" cy="420687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e-CH" noProof="0" smtClean="0"/>
              <a:t>Untertitel optional</a:t>
            </a:r>
          </a:p>
        </p:txBody>
      </p:sp>
      <p:sp>
        <p:nvSpPr>
          <p:cNvPr id="24" name="Textplatzhalt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520031" y="1904080"/>
            <a:ext cx="5856706" cy="1257551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e-CH" noProof="0" dirty="0" smtClean="0"/>
              <a:t>Referent(en)</a:t>
            </a:r>
          </a:p>
        </p:txBody>
      </p:sp>
      <p:pic>
        <p:nvPicPr>
          <p:cNvPr id="25" name="Grafik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277100" y="6210300"/>
            <a:ext cx="15287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hteck 28"/>
          <p:cNvSpPr/>
          <p:nvPr userDrawn="1"/>
        </p:nvSpPr>
        <p:spPr bwMode="gray">
          <a:xfrm>
            <a:off x="357188" y="6232525"/>
            <a:ext cx="434975" cy="4365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noProof="0"/>
          </a:p>
        </p:txBody>
      </p:sp>
      <p:sp>
        <p:nvSpPr>
          <p:cNvPr id="30" name="Rechteck 29"/>
          <p:cNvSpPr/>
          <p:nvPr userDrawn="1"/>
        </p:nvSpPr>
        <p:spPr bwMode="gray">
          <a:xfrm>
            <a:off x="901700" y="6232525"/>
            <a:ext cx="436563" cy="4365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noProof="0"/>
          </a:p>
        </p:txBody>
      </p:sp>
      <p:sp>
        <p:nvSpPr>
          <p:cNvPr id="31" name="Rechteck 30"/>
          <p:cNvSpPr/>
          <p:nvPr userDrawn="1"/>
        </p:nvSpPr>
        <p:spPr bwMode="gray">
          <a:xfrm>
            <a:off x="1447800" y="6232525"/>
            <a:ext cx="434975" cy="4365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noProof="0"/>
          </a:p>
        </p:txBody>
      </p:sp>
      <p:sp>
        <p:nvSpPr>
          <p:cNvPr id="34" name="Textfeld 33"/>
          <p:cNvSpPr txBox="1"/>
          <p:nvPr userDrawn="1"/>
        </p:nvSpPr>
        <p:spPr bwMode="gray">
          <a:xfrm>
            <a:off x="1981200" y="6209966"/>
            <a:ext cx="1236663" cy="13811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noProof="0" dirty="0" smtClean="0">
                <a:latin typeface="Arial"/>
                <a:cs typeface="Arial"/>
              </a:rPr>
              <a:t>2014 © </a:t>
            </a:r>
            <a:r>
              <a:rPr lang="de-CH" sz="800" noProof="0" dirty="0" err="1" smtClean="0">
                <a:latin typeface="Arial"/>
                <a:cs typeface="Arial"/>
              </a:rPr>
              <a:t>Trivadis</a:t>
            </a:r>
            <a:endParaRPr lang="de-CH" sz="800" noProof="0" dirty="0">
              <a:latin typeface="Arial"/>
              <a:cs typeface="Arial"/>
            </a:endParaRPr>
          </a:p>
        </p:txBody>
      </p:sp>
      <p:sp>
        <p:nvSpPr>
          <p:cNvPr id="38" name="Datumsplatzhalter 3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39" name="Fußzeilenplatzhalter 3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40" name="Foliennummernplatzhalter 3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204C193F-02F4-43ED-A231-A7849CCE32B0}" type="slidenum">
              <a:rPr lang="de-CH" noProof="0" smtClean="0"/>
              <a:pPr>
                <a:defRPr/>
              </a:pPr>
              <a:t>‹#›</a:t>
            </a:fld>
            <a:endParaRPr lang="de-CH" noProof="0"/>
          </a:p>
        </p:txBody>
      </p:sp>
      <p:pic>
        <p:nvPicPr>
          <p:cNvPr id="16" name="Bild 15" descr="TRI_20J_DE_250x100_transp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00" y="6134400"/>
            <a:ext cx="1492250" cy="60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4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1981200" y="6527800"/>
            <a:ext cx="4902200" cy="1603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1981200" y="6392863"/>
            <a:ext cx="4902200" cy="161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422275" y="6257925"/>
            <a:ext cx="436563" cy="155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CBD2A9-1328-4D7B-A73F-5ABB9364CCAB}" type="slidenum">
              <a:rPr lang="de-CH" noProof="0" smtClean="0"/>
              <a:pPr>
                <a:defRPr/>
              </a:pPr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3599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tere Informati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4C193F-02F4-43ED-A231-A7849CCE32B0}" type="slidenum">
              <a:rPr lang="de-CH" noProof="0" smtClean="0"/>
              <a:pPr>
                <a:defRPr/>
              </a:pPr>
              <a:t>‹#›</a:t>
            </a:fld>
            <a:endParaRPr lang="de-CH" noProof="0"/>
          </a:p>
        </p:txBody>
      </p:sp>
      <p:pic>
        <p:nvPicPr>
          <p:cNvPr id="6" name="Bild 5" descr="weitere_Informationen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3544957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474870" y="3556000"/>
            <a:ext cx="8359568" cy="2562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521368" y="340895"/>
            <a:ext cx="8321843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de-CH" sz="3600" b="1" noProof="0" dirty="0" smtClean="0">
                <a:solidFill>
                  <a:srgbClr val="FFFFFF"/>
                </a:solidFill>
                <a:effectLst>
                  <a:glow rad="38100">
                    <a:schemeClr val="accent1">
                      <a:alpha val="76000"/>
                    </a:schemeClr>
                  </a:glow>
                </a:effectLst>
                <a:latin typeface="Arial"/>
                <a:cs typeface="Arial"/>
              </a:rPr>
              <a:t>Weitere Informationen...</a:t>
            </a:r>
          </a:p>
        </p:txBody>
      </p:sp>
    </p:spTree>
    <p:extLst>
      <p:ext uri="{BB962C8B-B14F-4D97-AF65-F5344CB8AC3E}">
        <p14:creationId xmlns:p14="http://schemas.microsoft.com/office/powerpoint/2010/main" val="2649936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 ein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Bild 27" descr="Ende-Folie_D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253789"/>
          </a:xfrm>
          <a:prstGeom prst="rect">
            <a:avLst/>
          </a:prstGeom>
        </p:spPr>
      </p:pic>
      <p:sp>
        <p:nvSpPr>
          <p:cNvPr id="6" name="Rechteck 5"/>
          <p:cNvSpPr/>
          <p:nvPr userDrawn="1"/>
        </p:nvSpPr>
        <p:spPr>
          <a:xfrm>
            <a:off x="0" y="6051826"/>
            <a:ext cx="9144000" cy="80617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noProof="0" smtClean="0">
              <a:solidFill>
                <a:schemeClr val="tx1"/>
              </a:solidFill>
            </a:endParaRPr>
          </a:p>
        </p:txBody>
      </p:sp>
      <p:sp>
        <p:nvSpPr>
          <p:cNvPr id="11" name="Textfeld 14"/>
          <p:cNvSpPr txBox="1"/>
          <p:nvPr userDrawn="1"/>
        </p:nvSpPr>
        <p:spPr>
          <a:xfrm>
            <a:off x="461211" y="5301499"/>
            <a:ext cx="837531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00" noProof="0" smtClean="0">
                <a:latin typeface="Arial"/>
                <a:cs typeface="Arial"/>
              </a:rPr>
              <a:t>BASEL    BERN    BRUGG    LAUSANNE    ZÜRICH    DÜSSELDORF    FRANKFURT A.M.    FREIBURG I.BR.    HAMBURG    MÜNCHEN    STUTTGART    WIEN</a:t>
            </a:r>
            <a:br>
              <a:rPr lang="de-CH" sz="900" noProof="0" smtClean="0">
                <a:latin typeface="Arial"/>
                <a:cs typeface="Arial"/>
              </a:rPr>
            </a:br>
            <a:endParaRPr lang="de-CH" sz="900" noProof="0">
              <a:latin typeface="Arial"/>
              <a:cs typeface="Arial"/>
            </a:endParaRP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521367" y="1049840"/>
            <a:ext cx="4846053" cy="937986"/>
          </a:xfrm>
        </p:spPr>
        <p:txBody>
          <a:bodyPr/>
          <a:lstStyle>
            <a:lvl1pPr>
              <a:defRPr sz="18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e-CH" noProof="0" dirty="0" smtClean="0"/>
              <a:t>Name Referent</a:t>
            </a:r>
            <a:br>
              <a:rPr lang="de-CH" noProof="0" dirty="0" smtClean="0"/>
            </a:br>
            <a:r>
              <a:rPr lang="de-CH" noProof="0" dirty="0" smtClean="0"/>
              <a:t>Titel Referent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521368" y="340895"/>
            <a:ext cx="832184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3600" b="1" noProof="0" smtClean="0">
                <a:solidFill>
                  <a:srgbClr val="FFFFFF"/>
                </a:solidFill>
                <a:latin typeface="Arial"/>
                <a:cs typeface="Arial"/>
              </a:rPr>
              <a:t>Vielen Dank!</a:t>
            </a:r>
            <a:endParaRPr lang="de-CH" sz="3600" b="1" noProof="0" dirty="0" smtClean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Rechteck 12"/>
          <p:cNvSpPr/>
          <p:nvPr userDrawn="1"/>
        </p:nvSpPr>
        <p:spPr>
          <a:xfrm>
            <a:off x="0" y="6051826"/>
            <a:ext cx="9144000" cy="80617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noProof="0" smtClean="0">
              <a:solidFill>
                <a:schemeClr val="tx1"/>
              </a:solidFill>
            </a:endParaRPr>
          </a:p>
        </p:txBody>
      </p:sp>
      <p:pic>
        <p:nvPicPr>
          <p:cNvPr id="14" name="Grafik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277100" y="6210300"/>
            <a:ext cx="15287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hteck 17"/>
          <p:cNvSpPr/>
          <p:nvPr userDrawn="1"/>
        </p:nvSpPr>
        <p:spPr bwMode="gray">
          <a:xfrm>
            <a:off x="357188" y="6232525"/>
            <a:ext cx="434975" cy="4365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noProof="0"/>
          </a:p>
        </p:txBody>
      </p:sp>
      <p:sp>
        <p:nvSpPr>
          <p:cNvPr id="19" name="Rechteck 18"/>
          <p:cNvSpPr/>
          <p:nvPr userDrawn="1"/>
        </p:nvSpPr>
        <p:spPr bwMode="gray">
          <a:xfrm>
            <a:off x="901700" y="6232525"/>
            <a:ext cx="436563" cy="4365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noProof="0"/>
          </a:p>
        </p:txBody>
      </p:sp>
      <p:sp>
        <p:nvSpPr>
          <p:cNvPr id="20" name="Rechteck 19"/>
          <p:cNvSpPr/>
          <p:nvPr userDrawn="1"/>
        </p:nvSpPr>
        <p:spPr bwMode="gray">
          <a:xfrm>
            <a:off x="1447800" y="6232525"/>
            <a:ext cx="434975" cy="4365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noProof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21368" y="2098629"/>
            <a:ext cx="4846053" cy="929607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de-CH" noProof="0" dirty="0" smtClean="0"/>
              <a:t>Tel.: +41-58-459 55 55 </a:t>
            </a:r>
            <a:br>
              <a:rPr lang="de-CH" noProof="0" dirty="0" smtClean="0"/>
            </a:br>
            <a:r>
              <a:rPr lang="de-CH" noProof="0" dirty="0" err="1" smtClean="0"/>
              <a:t>vorname.nachname@trivadis.com</a:t>
            </a:r>
            <a:endParaRPr lang="de-CH" noProof="0" dirty="0" smtClean="0"/>
          </a:p>
        </p:txBody>
      </p:sp>
      <p:sp>
        <p:nvSpPr>
          <p:cNvPr id="25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981200" y="6514432"/>
            <a:ext cx="4902200" cy="16033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lang="de-DE" sz="800" smtClean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26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1981200" y="6379495"/>
            <a:ext cx="4902200" cy="1619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27" name="Textfeld 26"/>
          <p:cNvSpPr txBox="1"/>
          <p:nvPr userDrawn="1"/>
        </p:nvSpPr>
        <p:spPr bwMode="gray">
          <a:xfrm>
            <a:off x="1981200" y="6209966"/>
            <a:ext cx="1236663" cy="13811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noProof="0" dirty="0" smtClean="0">
                <a:latin typeface="Arial"/>
                <a:cs typeface="Arial"/>
              </a:rPr>
              <a:t>2014 © </a:t>
            </a:r>
            <a:r>
              <a:rPr lang="de-CH" sz="800" noProof="0" dirty="0" err="1" smtClean="0">
                <a:latin typeface="Arial"/>
                <a:cs typeface="Arial"/>
              </a:rPr>
              <a:t>Trivadis</a:t>
            </a:r>
            <a:endParaRPr lang="de-CH" sz="800" noProof="0" dirty="0">
              <a:latin typeface="Arial"/>
              <a:cs typeface="Arial"/>
            </a:endParaRPr>
          </a:p>
        </p:txBody>
      </p:sp>
      <p:pic>
        <p:nvPicPr>
          <p:cNvPr id="16" name="Bild 15" descr="TRI_20J_DE_250x100_transp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00" y="6134400"/>
            <a:ext cx="1492250" cy="60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1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 2 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 26" descr="Ende-Folie_D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253789"/>
          </a:xfrm>
          <a:prstGeom prst="rect">
            <a:avLst/>
          </a:prstGeom>
        </p:spPr>
      </p:pic>
      <p:sp>
        <p:nvSpPr>
          <p:cNvPr id="6" name="Rechteck 5"/>
          <p:cNvSpPr/>
          <p:nvPr userDrawn="1"/>
        </p:nvSpPr>
        <p:spPr>
          <a:xfrm>
            <a:off x="0" y="6051826"/>
            <a:ext cx="9144000" cy="80617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noProof="0" smtClean="0">
              <a:solidFill>
                <a:schemeClr val="tx1"/>
              </a:solidFill>
            </a:endParaRPr>
          </a:p>
        </p:txBody>
      </p:sp>
      <p:sp>
        <p:nvSpPr>
          <p:cNvPr id="11" name="Textfeld 14"/>
          <p:cNvSpPr txBox="1"/>
          <p:nvPr userDrawn="1"/>
        </p:nvSpPr>
        <p:spPr>
          <a:xfrm>
            <a:off x="461211" y="5301499"/>
            <a:ext cx="837531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900" noProof="0" smtClean="0">
                <a:latin typeface="Arial"/>
                <a:cs typeface="Arial"/>
              </a:rPr>
              <a:t>BASEL    BERN    BRUGG    LAUSANNE    ZÜRICH    DÜSSELDORF    FRANKFURT A.M.    FREIBURG I.BR.    HAMBURG    MÜNCHEN    STUTTGART    WIEN</a:t>
            </a:r>
            <a:br>
              <a:rPr lang="de-CH" sz="900" noProof="0" smtClean="0">
                <a:latin typeface="Arial"/>
                <a:cs typeface="Arial"/>
              </a:rPr>
            </a:br>
            <a:endParaRPr lang="de-CH" sz="900" noProof="0">
              <a:latin typeface="Arial"/>
              <a:cs typeface="Arial"/>
            </a:endParaRP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521368" y="1049840"/>
            <a:ext cx="3556000" cy="647950"/>
          </a:xfrm>
        </p:spPr>
        <p:txBody>
          <a:bodyPr/>
          <a:lstStyle>
            <a:lvl1pPr>
              <a:defRPr sz="18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e-CH" noProof="0" dirty="0" smtClean="0"/>
              <a:t>Name Referent</a:t>
            </a:r>
            <a:br>
              <a:rPr lang="de-CH" noProof="0" dirty="0" smtClean="0"/>
            </a:br>
            <a:r>
              <a:rPr lang="de-CH" noProof="0" dirty="0" smtClean="0"/>
              <a:t>Titel Referent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521368" y="340895"/>
            <a:ext cx="832184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3600" b="1" noProof="0" smtClean="0">
                <a:solidFill>
                  <a:srgbClr val="FFFFFF"/>
                </a:solidFill>
                <a:latin typeface="Arial"/>
                <a:cs typeface="Arial"/>
              </a:rPr>
              <a:t>Fragen und Antworten...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0" y="6051826"/>
            <a:ext cx="9144000" cy="80617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noProof="0" smtClean="0">
              <a:solidFill>
                <a:schemeClr val="tx1"/>
              </a:solidFill>
            </a:endParaRPr>
          </a:p>
        </p:txBody>
      </p:sp>
      <p:pic>
        <p:nvPicPr>
          <p:cNvPr id="14" name="Grafik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277100" y="6210300"/>
            <a:ext cx="15287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hteck 17"/>
          <p:cNvSpPr/>
          <p:nvPr userDrawn="1"/>
        </p:nvSpPr>
        <p:spPr bwMode="gray">
          <a:xfrm>
            <a:off x="357188" y="6232525"/>
            <a:ext cx="434975" cy="4365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noProof="0"/>
          </a:p>
        </p:txBody>
      </p:sp>
      <p:sp>
        <p:nvSpPr>
          <p:cNvPr id="19" name="Rechteck 18"/>
          <p:cNvSpPr/>
          <p:nvPr userDrawn="1"/>
        </p:nvSpPr>
        <p:spPr bwMode="gray">
          <a:xfrm>
            <a:off x="901700" y="6232525"/>
            <a:ext cx="436563" cy="4365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noProof="0"/>
          </a:p>
        </p:txBody>
      </p:sp>
      <p:sp>
        <p:nvSpPr>
          <p:cNvPr id="20" name="Rechteck 19"/>
          <p:cNvSpPr/>
          <p:nvPr userDrawn="1"/>
        </p:nvSpPr>
        <p:spPr bwMode="gray">
          <a:xfrm>
            <a:off x="1447800" y="6232525"/>
            <a:ext cx="434975" cy="4365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noProof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21368" y="1877759"/>
            <a:ext cx="3555331" cy="929607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de-CH" noProof="0" smtClean="0"/>
              <a:t>Tel.: +41-58-459 55 55 </a:t>
            </a:r>
            <a:br>
              <a:rPr lang="de-CH" noProof="0" smtClean="0"/>
            </a:br>
            <a:r>
              <a:rPr lang="de-CH" noProof="0" smtClean="0"/>
              <a:t>vorname.nachname@trivadis.com</a:t>
            </a:r>
          </a:p>
        </p:txBody>
      </p:sp>
      <p:sp>
        <p:nvSpPr>
          <p:cNvPr id="21" name="Textplatzhalt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490452" y="1048503"/>
            <a:ext cx="3556000" cy="647950"/>
          </a:xfrm>
        </p:spPr>
        <p:txBody>
          <a:bodyPr/>
          <a:lstStyle>
            <a:lvl1pPr>
              <a:defRPr sz="18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e-CH" noProof="0" dirty="0" smtClean="0"/>
              <a:t>Name Referent</a:t>
            </a:r>
            <a:br>
              <a:rPr lang="de-CH" noProof="0" dirty="0" smtClean="0"/>
            </a:br>
            <a:r>
              <a:rPr lang="de-CH" noProof="0" dirty="0" smtClean="0"/>
              <a:t>Titel Referent</a:t>
            </a:r>
          </a:p>
        </p:txBody>
      </p:sp>
      <p:sp>
        <p:nvSpPr>
          <p:cNvPr id="22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490452" y="1876422"/>
            <a:ext cx="3555331" cy="929607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de-CH" noProof="0" smtClean="0"/>
              <a:t>Tel.: +41-58-459 55 55 </a:t>
            </a:r>
            <a:br>
              <a:rPr lang="de-CH" noProof="0" smtClean="0"/>
            </a:br>
            <a:r>
              <a:rPr lang="de-CH" noProof="0" smtClean="0"/>
              <a:t>vorname.nachname@trivadis.com</a:t>
            </a:r>
          </a:p>
        </p:txBody>
      </p:sp>
      <p:sp>
        <p:nvSpPr>
          <p:cNvPr id="2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981200" y="6514432"/>
            <a:ext cx="4902200" cy="16033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lang="de-DE" sz="800" smtClean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1981200" y="6379495"/>
            <a:ext cx="4902200" cy="1619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26" name="Textfeld 25"/>
          <p:cNvSpPr txBox="1"/>
          <p:nvPr userDrawn="1"/>
        </p:nvSpPr>
        <p:spPr bwMode="gray">
          <a:xfrm>
            <a:off x="1981200" y="6209966"/>
            <a:ext cx="1236663" cy="13811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noProof="0" dirty="0" smtClean="0">
                <a:latin typeface="Arial"/>
                <a:cs typeface="Arial"/>
              </a:rPr>
              <a:t>2014 © </a:t>
            </a:r>
            <a:r>
              <a:rPr lang="de-CH" sz="800" noProof="0" dirty="0" err="1" smtClean="0">
                <a:latin typeface="Arial"/>
                <a:cs typeface="Arial"/>
              </a:rPr>
              <a:t>Trivadis</a:t>
            </a:r>
            <a:endParaRPr lang="de-CH" sz="800" noProof="0" dirty="0">
              <a:latin typeface="Arial"/>
              <a:cs typeface="Arial"/>
            </a:endParaRPr>
          </a:p>
        </p:txBody>
      </p:sp>
      <p:pic>
        <p:nvPicPr>
          <p:cNvPr id="28" name="Bild 27" descr="TRI_20J_DE_250x100_transp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00" y="6134400"/>
            <a:ext cx="1492250" cy="60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rzvorstellung Trivadis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 userDrawn="1"/>
        </p:nvSpPr>
        <p:spPr bwMode="gray">
          <a:xfrm>
            <a:off x="359246" y="1103193"/>
            <a:ext cx="8440057" cy="48133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fontAlgn="base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fontAlgn="base"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2pPr>
            <a:lvl3pPr marL="539750" indent="-269875" algn="l" rtl="0" fontAlgn="base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3pPr>
            <a:lvl4pPr marL="809625" indent="-269875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Segoe UI" pitchFamily="34" charset="0"/>
              <a:buChar char="-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4pPr>
            <a:lvl5pPr marL="1079500" indent="-269875" algn="l" defTabSz="900113" rtl="0" fontAlgn="base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Segoe UI" pitchFamily="34" charset="0"/>
              <a:buChar char="-"/>
              <a:defRPr lang="de-DE" kern="1200" dirty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5pPr>
            <a:lvl6pPr marL="1347788" indent="-271463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6pPr>
            <a:lvl7pPr marL="1617663" indent="-271463" algn="l" defTabSz="914400" rtl="0" eaLnBrk="1" latinLnBrk="0" hangingPunct="1">
              <a:spcBef>
                <a:spcPts val="300"/>
              </a:spcBef>
              <a:buClr>
                <a:schemeClr val="tx1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0"/>
              </a:lnSpc>
              <a:defRPr/>
            </a:pPr>
            <a:r>
              <a:rPr lang="de-DE" dirty="0" smtClean="0"/>
              <a:t>Trivadis </a:t>
            </a:r>
            <a:r>
              <a:rPr lang="de-DE" dirty="0"/>
              <a:t>ist </a:t>
            </a:r>
            <a:r>
              <a:rPr lang="de-DE" dirty="0">
                <a:solidFill>
                  <a:schemeClr val="accent2"/>
                </a:solidFill>
              </a:rPr>
              <a:t>führend bei der IT-Beratung, der </a:t>
            </a:r>
            <a:r>
              <a:rPr lang="de-DE" dirty="0" smtClean="0">
                <a:solidFill>
                  <a:schemeClr val="accent2"/>
                </a:solidFill>
              </a:rPr>
              <a:t>Systemintegration, dem solution based Software- und Product-Engineering </a:t>
            </a:r>
            <a:r>
              <a:rPr lang="de-DE" dirty="0"/>
              <a:t>und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smtClean="0"/>
              <a:t>der </a:t>
            </a:r>
            <a:r>
              <a:rPr lang="de-DE" dirty="0"/>
              <a:t>Erbringung</a:t>
            </a:r>
            <a:br>
              <a:rPr lang="de-DE" dirty="0"/>
            </a:br>
            <a:r>
              <a:rPr lang="de-DE" dirty="0"/>
              <a:t>von </a:t>
            </a:r>
            <a:r>
              <a:rPr lang="de-DE" dirty="0">
                <a:solidFill>
                  <a:srgbClr val="ED1C2E"/>
                </a:solidFill>
              </a:rPr>
              <a:t>IT-Services </a:t>
            </a:r>
            <a:r>
              <a:rPr lang="de-DE" dirty="0" smtClean="0">
                <a:solidFill>
                  <a:srgbClr val="ED1C2E"/>
                </a:solidFill>
              </a:rPr>
              <a:t> </a:t>
            </a:r>
            <a:r>
              <a:rPr lang="de-DE" dirty="0" smtClean="0"/>
              <a:t>mit </a:t>
            </a:r>
            <a:r>
              <a:rPr lang="de-DE" dirty="0"/>
              <a:t>Fokussierung auf </a:t>
            </a:r>
            <a:r>
              <a:rPr lang="de-DE" dirty="0" smtClean="0"/>
              <a:t>                      und                      Technologien </a:t>
            </a:r>
            <a:r>
              <a:rPr lang="de-DE" dirty="0"/>
              <a:t>im </a:t>
            </a:r>
            <a:r>
              <a:rPr lang="de-DE" dirty="0" smtClean="0"/>
              <a:t>D-A-CH</a:t>
            </a:r>
            <a:r>
              <a:rPr lang="de-DE" dirty="0"/>
              <a:t>-Raum.</a:t>
            </a:r>
          </a:p>
          <a:p>
            <a:pPr>
              <a:lnSpc>
                <a:spcPts val="2700"/>
              </a:lnSpc>
              <a:defRPr/>
            </a:pPr>
            <a:r>
              <a:rPr lang="de-DE" dirty="0" smtClean="0"/>
              <a:t>Unsere </a:t>
            </a:r>
            <a:r>
              <a:rPr lang="de-DE" dirty="0"/>
              <a:t>Leistungen erbringen wir aus den strategischen Geschäftsfeldern: 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Durch unser Trainingsangebot stellen wir den Know-how-Transfer sicher.</a:t>
            </a:r>
            <a:endParaRPr lang="de-DE" dirty="0"/>
          </a:p>
        </p:txBody>
      </p:sp>
      <p:pic>
        <p:nvPicPr>
          <p:cNvPr id="10" name="Bild 9" descr="Logo_Oracle_RG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24" y="1891862"/>
            <a:ext cx="1489815" cy="192857"/>
          </a:xfrm>
          <a:prstGeom prst="rect">
            <a:avLst/>
          </a:prstGeom>
        </p:spPr>
      </p:pic>
      <p:pic>
        <p:nvPicPr>
          <p:cNvPr id="11" name="Bild 10" descr="Logo_Microsoft_RGB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14" y="1827073"/>
            <a:ext cx="1434359" cy="321034"/>
          </a:xfrm>
          <a:prstGeom prst="rect">
            <a:avLst/>
          </a:prstGeom>
        </p:spPr>
      </p:pic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1981200" y="6527800"/>
            <a:ext cx="4902200" cy="160338"/>
          </a:xfrm>
        </p:spPr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981200" y="6392863"/>
            <a:ext cx="4902200" cy="161925"/>
          </a:xfrm>
        </p:spPr>
        <p:txBody>
          <a:bodyPr/>
          <a:lstStyle/>
          <a:p>
            <a:r>
              <a:rPr lang="de-CH" smtClean="0">
                <a:solidFill>
                  <a:schemeClr val="tx2"/>
                </a:solidFill>
              </a:rPr>
              <a:t>.NET Architektur &amp; DDD</a:t>
            </a:r>
            <a:endParaRPr lang="de-CH" dirty="0">
              <a:solidFill>
                <a:schemeClr val="tx2"/>
              </a:solidFill>
            </a:endParaRPr>
          </a:p>
        </p:txBody>
      </p:sp>
      <p:sp>
        <p:nvSpPr>
          <p:cNvPr id="21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422275" y="6257925"/>
            <a:ext cx="436563" cy="155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CBD2A9-1328-4D7B-A73F-5ABB9364CCAB}" type="slidenum">
              <a:rPr lang="de-CH" noProof="0" smtClean="0"/>
              <a:pPr>
                <a:defRPr/>
              </a:pPr>
              <a:t>‹#›</a:t>
            </a:fld>
            <a:endParaRPr lang="de-CH" noProof="0"/>
          </a:p>
        </p:txBody>
      </p:sp>
      <p:sp>
        <p:nvSpPr>
          <p:cNvPr id="22" name="Textfeld 21"/>
          <p:cNvSpPr txBox="1"/>
          <p:nvPr userDrawn="1"/>
        </p:nvSpPr>
        <p:spPr>
          <a:xfrm>
            <a:off x="720000" y="338400"/>
            <a:ext cx="353938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141313"/>
                </a:solidFill>
                <a:latin typeface="Arial"/>
                <a:ea typeface="+mj-ea"/>
                <a:cs typeface="Arial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Segoe UI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Segoe UI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Segoe UI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Segoe UI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Segoe UI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Segoe UI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Segoe UI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Segoe UI" pitchFamily="34" charset="0"/>
              </a:defRPr>
            </a:lvl9pPr>
          </a:lstStyle>
          <a:p>
            <a:pPr lvl="0"/>
            <a:r>
              <a:rPr lang="de-DE" dirty="0" smtClean="0"/>
              <a:t>Kurzvorstellung Trivadis</a:t>
            </a:r>
          </a:p>
        </p:txBody>
      </p:sp>
      <p:pic>
        <p:nvPicPr>
          <p:cNvPr id="23" name="Bild 22" descr="Strategische_Geschäftsfelder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55" y="3116225"/>
            <a:ext cx="8482419" cy="218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02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rzvorstellung Trivadis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Landkart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7" y="754962"/>
            <a:ext cx="4514468" cy="5378566"/>
          </a:xfrm>
          <a:prstGeom prst="rect">
            <a:avLst/>
          </a:prstGeom>
        </p:spPr>
      </p:pic>
      <p:sp>
        <p:nvSpPr>
          <p:cNvPr id="9" name="Inhaltsplatzhalter 29"/>
          <p:cNvSpPr>
            <a:spLocks/>
          </p:cNvSpPr>
          <p:nvPr userDrawn="1"/>
        </p:nvSpPr>
        <p:spPr bwMode="gray">
          <a:xfrm>
            <a:off x="5314025" y="1337072"/>
            <a:ext cx="3292475" cy="472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indent="-174625">
              <a:spcBef>
                <a:spcPts val="1800"/>
              </a:spcBef>
              <a:buClr>
                <a:schemeClr val="accent1"/>
              </a:buClr>
            </a:pPr>
            <a:r>
              <a:rPr lang="de-CH" sz="1600" dirty="0">
                <a:solidFill>
                  <a:srgbClr val="565655"/>
                </a:solidFill>
                <a:latin typeface="Segoe UI" pitchFamily="34" charset="0"/>
              </a:rPr>
              <a:t>11 Trivadis Niederlassungen mit</a:t>
            </a:r>
            <a:br>
              <a:rPr lang="de-CH" sz="1600" dirty="0">
                <a:solidFill>
                  <a:srgbClr val="565655"/>
                </a:solidFill>
                <a:latin typeface="Segoe UI" pitchFamily="34" charset="0"/>
              </a:rPr>
            </a:br>
            <a:r>
              <a:rPr lang="de-CH" sz="1600" dirty="0" smtClean="0">
                <a:solidFill>
                  <a:srgbClr val="565655"/>
                </a:solidFill>
                <a:latin typeface="Segoe UI" pitchFamily="34" charset="0"/>
              </a:rPr>
              <a:t>über 600 Mitarbeitenden</a:t>
            </a:r>
          </a:p>
          <a:p>
            <a:pPr indent="-174625">
              <a:spcBef>
                <a:spcPts val="1800"/>
              </a:spcBef>
              <a:buClr>
                <a:schemeClr val="accent1"/>
              </a:buClr>
            </a:pPr>
            <a:r>
              <a:rPr lang="de-CH" sz="1600" dirty="0" smtClean="0">
                <a:solidFill>
                  <a:srgbClr val="565655"/>
                </a:solidFill>
                <a:latin typeface="Segoe UI" pitchFamily="34" charset="0"/>
              </a:rPr>
              <a:t>200 </a:t>
            </a:r>
            <a:r>
              <a:rPr lang="de-CH" sz="1600" dirty="0">
                <a:solidFill>
                  <a:srgbClr val="565655"/>
                </a:solidFill>
                <a:latin typeface="Segoe UI" pitchFamily="34" charset="0"/>
              </a:rPr>
              <a:t>Service Level Agreements</a:t>
            </a:r>
          </a:p>
          <a:p>
            <a:pPr indent="-174625">
              <a:spcBef>
                <a:spcPts val="1800"/>
              </a:spcBef>
              <a:buClr>
                <a:schemeClr val="accent1"/>
              </a:buClr>
            </a:pPr>
            <a:r>
              <a:rPr lang="de-CH" sz="1600" dirty="0">
                <a:solidFill>
                  <a:srgbClr val="565655"/>
                </a:solidFill>
                <a:latin typeface="Segoe UI" pitchFamily="34" charset="0"/>
              </a:rPr>
              <a:t>Mehr als 4'000 </a:t>
            </a:r>
            <a:r>
              <a:rPr lang="de-CH" sz="1600" dirty="0" smtClean="0">
                <a:solidFill>
                  <a:srgbClr val="565655"/>
                </a:solidFill>
                <a:latin typeface="Segoe UI" pitchFamily="34" charset="0"/>
              </a:rPr>
              <a:t>Trainingsteilnehmer</a:t>
            </a:r>
          </a:p>
          <a:p>
            <a:pPr indent="-174625">
              <a:spcBef>
                <a:spcPts val="1800"/>
              </a:spcBef>
              <a:buClr>
                <a:schemeClr val="accent1"/>
              </a:buClr>
            </a:pPr>
            <a:r>
              <a:rPr lang="de-CH" sz="1600" dirty="0" smtClean="0">
                <a:solidFill>
                  <a:srgbClr val="565655"/>
                </a:solidFill>
                <a:latin typeface="Segoe UI" pitchFamily="34" charset="0"/>
              </a:rPr>
              <a:t>Forschungs- </a:t>
            </a:r>
            <a:r>
              <a:rPr lang="de-CH" sz="1600" dirty="0">
                <a:solidFill>
                  <a:srgbClr val="565655"/>
                </a:solidFill>
                <a:latin typeface="Segoe UI" pitchFamily="34" charset="0"/>
              </a:rPr>
              <a:t>und Entwicklungs-budget: CHF 5.0 / EUR 4 Mio.</a:t>
            </a:r>
          </a:p>
          <a:p>
            <a:pPr indent="-174625">
              <a:spcBef>
                <a:spcPts val="1800"/>
              </a:spcBef>
              <a:buClr>
                <a:schemeClr val="accent1"/>
              </a:buClr>
            </a:pPr>
            <a:r>
              <a:rPr lang="de-CH" sz="1600" dirty="0">
                <a:solidFill>
                  <a:srgbClr val="565655"/>
                </a:solidFill>
                <a:latin typeface="Segoe UI" pitchFamily="34" charset="0"/>
              </a:rPr>
              <a:t>Finanziell unabhängig und</a:t>
            </a:r>
            <a:br>
              <a:rPr lang="de-CH" sz="1600" dirty="0">
                <a:solidFill>
                  <a:srgbClr val="565655"/>
                </a:solidFill>
                <a:latin typeface="Segoe UI" pitchFamily="34" charset="0"/>
              </a:rPr>
            </a:br>
            <a:r>
              <a:rPr lang="de-CH" sz="1600" dirty="0">
                <a:solidFill>
                  <a:srgbClr val="565655"/>
                </a:solidFill>
                <a:latin typeface="Segoe UI" pitchFamily="34" charset="0"/>
              </a:rPr>
              <a:t>nachhaltig </a:t>
            </a:r>
            <a:r>
              <a:rPr lang="de-CH" sz="1600" dirty="0" smtClean="0">
                <a:solidFill>
                  <a:srgbClr val="565655"/>
                </a:solidFill>
                <a:latin typeface="Segoe UI" pitchFamily="34" charset="0"/>
              </a:rPr>
              <a:t>profitabel</a:t>
            </a:r>
          </a:p>
          <a:p>
            <a:pPr indent="-174625">
              <a:spcBef>
                <a:spcPts val="1800"/>
              </a:spcBef>
              <a:buClr>
                <a:schemeClr val="accent1"/>
              </a:buClr>
            </a:pPr>
            <a:r>
              <a:rPr lang="de-CH" sz="1600" dirty="0">
                <a:solidFill>
                  <a:srgbClr val="565655"/>
                </a:solidFill>
                <a:latin typeface="Segoe UI" pitchFamily="34" charset="0"/>
              </a:rPr>
              <a:t>Erfahrung aus mehr als 1'900 Projekten pro Jahr bei über 800 Kunden</a:t>
            </a:r>
          </a:p>
          <a:p>
            <a:pPr indent="-174625">
              <a:spcBef>
                <a:spcPts val="1800"/>
              </a:spcBef>
              <a:buClr>
                <a:schemeClr val="accent1"/>
              </a:buClr>
            </a:pPr>
            <a:endParaRPr lang="de-CH" sz="1600" dirty="0" smtClean="0">
              <a:solidFill>
                <a:srgbClr val="565655"/>
              </a:solidFill>
              <a:latin typeface="Segoe UI" pitchFamily="34" charset="0"/>
            </a:endParaRPr>
          </a:p>
          <a:p>
            <a:pPr indent="-174625">
              <a:spcBef>
                <a:spcPts val="1800"/>
              </a:spcBef>
              <a:buClr>
                <a:schemeClr val="accent1"/>
              </a:buClr>
            </a:pPr>
            <a:r>
              <a:rPr lang="de-CH" sz="1200" dirty="0" smtClean="0">
                <a:solidFill>
                  <a:srgbClr val="565655"/>
                </a:solidFill>
                <a:latin typeface="Segoe UI" pitchFamily="34" charset="0"/>
              </a:rPr>
              <a:t>Stand 12/2012</a:t>
            </a:r>
          </a:p>
        </p:txBody>
      </p:sp>
      <p:sp>
        <p:nvSpPr>
          <p:cNvPr id="10" name="TextBox 6"/>
          <p:cNvSpPr txBox="1">
            <a:spLocks noChangeArrowheads="1"/>
          </p:cNvSpPr>
          <p:nvPr userDrawn="1"/>
        </p:nvSpPr>
        <p:spPr bwMode="auto">
          <a:xfrm>
            <a:off x="2369721" y="1475162"/>
            <a:ext cx="1132074" cy="29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9pPr>
          </a:lstStyle>
          <a:p>
            <a:r>
              <a:rPr lang="de-CH" sz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 charset="0"/>
              </a:rPr>
              <a:t>Hamburg</a:t>
            </a:r>
          </a:p>
        </p:txBody>
      </p:sp>
      <p:sp>
        <p:nvSpPr>
          <p:cNvPr id="11" name="TextBox 6"/>
          <p:cNvSpPr txBox="1">
            <a:spLocks noChangeArrowheads="1"/>
          </p:cNvSpPr>
          <p:nvPr userDrawn="1"/>
        </p:nvSpPr>
        <p:spPr bwMode="auto">
          <a:xfrm>
            <a:off x="1059628" y="2759088"/>
            <a:ext cx="1228179" cy="29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9pPr>
          </a:lstStyle>
          <a:p>
            <a:r>
              <a:rPr lang="de-CH" sz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 charset="0"/>
              </a:rPr>
              <a:t>Düsseldorf</a:t>
            </a:r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1605326" y="3424276"/>
            <a:ext cx="1070208" cy="29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9pPr>
          </a:lstStyle>
          <a:p>
            <a:r>
              <a:rPr lang="de-CH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 charset="0"/>
              </a:rPr>
              <a:t>Frankfurt</a:t>
            </a:r>
          </a:p>
        </p:txBody>
      </p:sp>
      <p:sp>
        <p:nvSpPr>
          <p:cNvPr id="13" name="TextBox 6"/>
          <p:cNvSpPr txBox="1">
            <a:spLocks noChangeArrowheads="1"/>
          </p:cNvSpPr>
          <p:nvPr userDrawn="1"/>
        </p:nvSpPr>
        <p:spPr bwMode="auto">
          <a:xfrm>
            <a:off x="1456624" y="4651960"/>
            <a:ext cx="1150910" cy="29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9pPr>
          </a:lstStyle>
          <a:p>
            <a:r>
              <a:rPr lang="de-CH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 charset="0"/>
              </a:rPr>
              <a:t>Freiburg</a:t>
            </a:r>
          </a:p>
        </p:txBody>
      </p:sp>
      <p:sp>
        <p:nvSpPr>
          <p:cNvPr id="14" name="TextBox 6"/>
          <p:cNvSpPr txBox="1">
            <a:spLocks noChangeArrowheads="1"/>
          </p:cNvSpPr>
          <p:nvPr userDrawn="1"/>
        </p:nvSpPr>
        <p:spPr bwMode="auto">
          <a:xfrm>
            <a:off x="2531316" y="4759994"/>
            <a:ext cx="881913" cy="29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9pPr>
          </a:lstStyle>
          <a:p>
            <a:r>
              <a:rPr lang="de-CH" sz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 charset="0"/>
              </a:rPr>
              <a:t>München</a:t>
            </a:r>
          </a:p>
        </p:txBody>
      </p:sp>
      <p:sp>
        <p:nvSpPr>
          <p:cNvPr id="15" name="TextBox 6"/>
          <p:cNvSpPr txBox="1">
            <a:spLocks noChangeArrowheads="1"/>
          </p:cNvSpPr>
          <p:nvPr userDrawn="1"/>
        </p:nvSpPr>
        <p:spPr bwMode="auto">
          <a:xfrm>
            <a:off x="4165113" y="4489743"/>
            <a:ext cx="942814" cy="29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9pPr>
          </a:lstStyle>
          <a:p>
            <a:r>
              <a:rPr lang="de-CH" sz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 charset="0"/>
              </a:rPr>
              <a:t>Wien</a:t>
            </a: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241424" y="5096899"/>
            <a:ext cx="798501" cy="29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9pPr>
          </a:lstStyle>
          <a:p>
            <a:r>
              <a:rPr lang="de-CH" sz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 charset="0"/>
              </a:rPr>
              <a:t>Basel</a:t>
            </a:r>
          </a:p>
        </p:txBody>
      </p:sp>
      <p:sp>
        <p:nvSpPr>
          <p:cNvPr id="17" name="TextBox 6"/>
          <p:cNvSpPr txBox="1">
            <a:spLocks noChangeArrowheads="1"/>
          </p:cNvSpPr>
          <p:nvPr userDrawn="1"/>
        </p:nvSpPr>
        <p:spPr bwMode="auto">
          <a:xfrm>
            <a:off x="1556217" y="5380124"/>
            <a:ext cx="798501" cy="29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9pPr>
          </a:lstStyle>
          <a:p>
            <a:r>
              <a:rPr lang="de-CH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 charset="0"/>
              </a:rPr>
              <a:t>Zürich</a:t>
            </a:r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719382" y="5372222"/>
            <a:ext cx="798501" cy="29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9pPr>
          </a:lstStyle>
          <a:p>
            <a:r>
              <a:rPr lang="de-CH" sz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 charset="0"/>
              </a:rPr>
              <a:t>Bern</a:t>
            </a:r>
          </a:p>
        </p:txBody>
      </p:sp>
      <p:sp>
        <p:nvSpPr>
          <p:cNvPr id="19" name="TextBox 6"/>
          <p:cNvSpPr txBox="1">
            <a:spLocks noChangeArrowheads="1"/>
          </p:cNvSpPr>
          <p:nvPr userDrawn="1"/>
        </p:nvSpPr>
        <p:spPr bwMode="auto">
          <a:xfrm>
            <a:off x="872769" y="5566719"/>
            <a:ext cx="1007967" cy="29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9pPr>
          </a:lstStyle>
          <a:p>
            <a:r>
              <a:rPr lang="de-CH" sz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 charset="0"/>
              </a:rPr>
              <a:t>Lausanne</a:t>
            </a:r>
          </a:p>
        </p:txBody>
      </p:sp>
      <p:sp>
        <p:nvSpPr>
          <p:cNvPr id="20" name="Rechteck 19"/>
          <p:cNvSpPr/>
          <p:nvPr userDrawn="1"/>
        </p:nvSpPr>
        <p:spPr>
          <a:xfrm>
            <a:off x="2329938" y="1580046"/>
            <a:ext cx="95693" cy="95165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12700" dir="2700000" sx="90000" sy="90000" algn="tl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21" name="Rechteck 20"/>
          <p:cNvSpPr/>
          <p:nvPr userDrawn="1"/>
        </p:nvSpPr>
        <p:spPr>
          <a:xfrm>
            <a:off x="1016719" y="2863802"/>
            <a:ext cx="95693" cy="95165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12700" dir="2700000" sx="90000" sy="90000" algn="tl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22" name="Rechteck 21"/>
          <p:cNvSpPr/>
          <p:nvPr userDrawn="1"/>
        </p:nvSpPr>
        <p:spPr>
          <a:xfrm>
            <a:off x="1558811" y="3522814"/>
            <a:ext cx="95693" cy="95165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12700" dir="2700000" sx="90000" sy="90000" algn="tl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23" name="Rechteck 22"/>
          <p:cNvSpPr/>
          <p:nvPr userDrawn="1"/>
        </p:nvSpPr>
        <p:spPr>
          <a:xfrm>
            <a:off x="1419473" y="4759866"/>
            <a:ext cx="95693" cy="95165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12700" dir="2700000" sx="90000" sy="90000" algn="tl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24" name="Rechteck 23"/>
          <p:cNvSpPr/>
          <p:nvPr userDrawn="1"/>
        </p:nvSpPr>
        <p:spPr>
          <a:xfrm>
            <a:off x="2811722" y="4725169"/>
            <a:ext cx="95693" cy="95165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12700" dir="2700000" sx="90000" sy="90000" algn="tl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25" name="Rechteck 24"/>
          <p:cNvSpPr/>
          <p:nvPr userDrawn="1"/>
        </p:nvSpPr>
        <p:spPr>
          <a:xfrm>
            <a:off x="4691549" y="4616121"/>
            <a:ext cx="95693" cy="95165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12700" dir="2700000" sx="90000" sy="90000" algn="tl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26" name="Rechteck 25"/>
          <p:cNvSpPr/>
          <p:nvPr userDrawn="1"/>
        </p:nvSpPr>
        <p:spPr>
          <a:xfrm>
            <a:off x="1203255" y="5201932"/>
            <a:ext cx="95693" cy="95165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12700" dir="2700000" sx="90000" sy="90000" algn="tl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27" name="Rechteck 26"/>
          <p:cNvSpPr/>
          <p:nvPr userDrawn="1"/>
        </p:nvSpPr>
        <p:spPr>
          <a:xfrm>
            <a:off x="1661171" y="5336233"/>
            <a:ext cx="95693" cy="95165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12700" dir="2700000" sx="90000" sy="90000" algn="tl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28" name="Rechteck 27"/>
          <p:cNvSpPr/>
          <p:nvPr userDrawn="1"/>
        </p:nvSpPr>
        <p:spPr>
          <a:xfrm>
            <a:off x="1198883" y="5492791"/>
            <a:ext cx="95693" cy="95165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12700" dir="2700000" sx="90000" sy="90000" algn="tl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29" name="Rechteck 28"/>
          <p:cNvSpPr/>
          <p:nvPr userDrawn="1"/>
        </p:nvSpPr>
        <p:spPr>
          <a:xfrm>
            <a:off x="831648" y="5670022"/>
            <a:ext cx="95693" cy="95165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12700" dir="2700000" sx="90000" sy="90000" algn="tl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30" name="Foliennummernplatzhalter 5"/>
          <p:cNvSpPr txBox="1">
            <a:spLocks noGrp="1"/>
          </p:cNvSpPr>
          <p:nvPr userDrawn="1"/>
        </p:nvSpPr>
        <p:spPr bwMode="gray">
          <a:xfrm>
            <a:off x="422275" y="5963829"/>
            <a:ext cx="436563" cy="1555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8BA7074F-54DE-4627-BECD-DF75CAC3276C}" type="slidenum">
              <a:rPr lang="de-DE" sz="1200">
                <a:solidFill>
                  <a:schemeClr val="bg1"/>
                </a:solidFill>
                <a:latin typeface="Arial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de-DE" sz="12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1" name="TextBox 6"/>
          <p:cNvSpPr txBox="1">
            <a:spLocks noChangeArrowheads="1"/>
          </p:cNvSpPr>
          <p:nvPr userDrawn="1"/>
        </p:nvSpPr>
        <p:spPr bwMode="auto">
          <a:xfrm>
            <a:off x="1910126" y="4071316"/>
            <a:ext cx="10702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itchFamily="34" charset="0"/>
              </a:defRPr>
            </a:lvl9pPr>
          </a:lstStyle>
          <a:p>
            <a:r>
              <a:rPr lang="de-CH" sz="1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 charset="0"/>
              </a:rPr>
              <a:t>Stuttgart</a:t>
            </a:r>
            <a:endParaRPr lang="de-CH" sz="1200" dirty="0"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2" name="Rechteck 31"/>
          <p:cNvSpPr/>
          <p:nvPr userDrawn="1"/>
        </p:nvSpPr>
        <p:spPr>
          <a:xfrm>
            <a:off x="1863611" y="4169854"/>
            <a:ext cx="95693" cy="95165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12700" dir="2700000" sx="90000" sy="90000" algn="tl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33" name="Datumsplatzhalter 1"/>
          <p:cNvSpPr>
            <a:spLocks noGrp="1"/>
          </p:cNvSpPr>
          <p:nvPr>
            <p:ph type="dt" sz="half" idx="10"/>
          </p:nvPr>
        </p:nvSpPr>
        <p:spPr>
          <a:xfrm>
            <a:off x="1981200" y="6527800"/>
            <a:ext cx="4902200" cy="160338"/>
          </a:xfrm>
        </p:spPr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34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1981200" y="6392863"/>
            <a:ext cx="4902200" cy="161925"/>
          </a:xfrm>
        </p:spPr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35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422275" y="6257925"/>
            <a:ext cx="436563" cy="155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CBD2A9-1328-4D7B-A73F-5ABB9364CCAB}" type="slidenum">
              <a:rPr lang="de-CH" noProof="0" smtClean="0"/>
              <a:pPr>
                <a:defRPr/>
              </a:pPr>
              <a:t>‹#›</a:t>
            </a:fld>
            <a:endParaRPr lang="de-CH" noProof="0"/>
          </a:p>
        </p:txBody>
      </p:sp>
      <p:sp>
        <p:nvSpPr>
          <p:cNvPr id="36" name="Textfeld 35"/>
          <p:cNvSpPr txBox="1"/>
          <p:nvPr userDrawn="1"/>
        </p:nvSpPr>
        <p:spPr>
          <a:xfrm>
            <a:off x="720000" y="331200"/>
            <a:ext cx="7694414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lv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141313"/>
                </a:solidFill>
                <a:latin typeface="Arial"/>
                <a:ea typeface="+mj-ea"/>
                <a:cs typeface="Arial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Segoe UI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Segoe UI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Segoe UI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Segoe UI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Segoe UI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Segoe UI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Segoe UI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Segoe UI" pitchFamily="34" charset="0"/>
              </a:defRPr>
            </a:lvl9pPr>
          </a:lstStyle>
          <a:p>
            <a:pPr lvl="0"/>
            <a:r>
              <a:rPr lang="de-CH" dirty="0" smtClean="0"/>
              <a:t>Mit über 600 IT- und Fachexperten bei Ihnen vor Ort</a:t>
            </a:r>
            <a:endParaRPr lang="de-DE" dirty="0" err="1" smtClean="0"/>
          </a:p>
        </p:txBody>
      </p:sp>
    </p:spTree>
    <p:extLst>
      <p:ext uri="{BB962C8B-B14F-4D97-AF65-F5344CB8AC3E}">
        <p14:creationId xmlns:p14="http://schemas.microsoft.com/office/powerpoint/2010/main" val="289253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rzvorstellung Trivadis 3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4C193F-02F4-43ED-A231-A7849CCE32B0}" type="slidenum">
              <a:rPr lang="de-CH" noProof="0" smtClean="0"/>
              <a:pPr>
                <a:defRPr/>
              </a:pPr>
              <a:t>‹#›</a:t>
            </a:fld>
            <a:endParaRPr lang="de-CH" noProof="0"/>
          </a:p>
        </p:txBody>
      </p:sp>
      <p:pic>
        <p:nvPicPr>
          <p:cNvPr id="8" name="Bild 7" descr="Technik_alleine_bringt_Sie_nicht_weiter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144000" cy="527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0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4C193F-02F4-43ED-A231-A7849CCE32B0}" type="slidenum">
              <a:rPr lang="de-CH" noProof="0" smtClean="0"/>
              <a:pPr>
                <a:defRPr/>
              </a:pPr>
              <a:t>‹#›</a:t>
            </a:fld>
            <a:endParaRPr lang="de-CH" noProof="0"/>
          </a:p>
        </p:txBody>
      </p:sp>
      <p:sp>
        <p:nvSpPr>
          <p:cNvPr id="6" name="Freihandform 5"/>
          <p:cNvSpPr/>
          <p:nvPr userDrawn="1"/>
        </p:nvSpPr>
        <p:spPr>
          <a:xfrm>
            <a:off x="138545" y="161636"/>
            <a:ext cx="8859213" cy="5156970"/>
          </a:xfrm>
          <a:custGeom>
            <a:avLst/>
            <a:gdLst>
              <a:gd name="connsiteX0" fmla="*/ 0 w 8859213"/>
              <a:gd name="connsiteY0" fmla="*/ 0 h 5156970"/>
              <a:gd name="connsiteX1" fmla="*/ 8859213 w 8859213"/>
              <a:gd name="connsiteY1" fmla="*/ 7697 h 5156970"/>
              <a:gd name="connsiteX2" fmla="*/ 8705273 w 8859213"/>
              <a:gd name="connsiteY2" fmla="*/ 5156970 h 5156970"/>
              <a:gd name="connsiteX3" fmla="*/ 146243 w 8859213"/>
              <a:gd name="connsiteY3" fmla="*/ 5156970 h 5156970"/>
              <a:gd name="connsiteX4" fmla="*/ 0 w 8859213"/>
              <a:gd name="connsiteY4" fmla="*/ 0 h 51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9213" h="5156970">
                <a:moveTo>
                  <a:pt x="0" y="0"/>
                </a:moveTo>
                <a:lnTo>
                  <a:pt x="8859213" y="7697"/>
                </a:lnTo>
                <a:lnTo>
                  <a:pt x="8705273" y="5156970"/>
                </a:lnTo>
                <a:lnTo>
                  <a:pt x="146243" y="515697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D1C2E"/>
              </a:gs>
              <a:gs pos="100000">
                <a:srgbClr val="7F1C1C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noProof="0" smtClean="0">
              <a:solidFill>
                <a:schemeClr val="tx1"/>
              </a:solidFill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089944" y="2278815"/>
            <a:ext cx="6958012" cy="1644650"/>
          </a:xfrm>
        </p:spPr>
        <p:txBody>
          <a:bodyPr/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 lvl="0"/>
            <a:r>
              <a:rPr lang="de-CH" noProof="0" smtClean="0"/>
              <a:t>Kapitelname</a:t>
            </a:r>
          </a:p>
        </p:txBody>
      </p:sp>
    </p:spTree>
    <p:extLst>
      <p:ext uri="{BB962C8B-B14F-4D97-AF65-F5344CB8AC3E}">
        <p14:creationId xmlns:p14="http://schemas.microsoft.com/office/powerpoint/2010/main" val="398613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720000" y="339975"/>
            <a:ext cx="8432302" cy="400110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de-CH" noProof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355600" y="1409701"/>
            <a:ext cx="8436702" cy="4352924"/>
          </a:xfrm>
        </p:spPr>
        <p:txBody>
          <a:bodyPr/>
          <a:lstStyle>
            <a:lvl1pPr marL="355600" indent="-355600">
              <a:buClr>
                <a:schemeClr val="accent2"/>
              </a:buClr>
              <a:buFont typeface="+mj-lt"/>
              <a:buAutoNum type="arabicPeriod"/>
              <a:defRPr lang="de-DE" dirty="0" smtClean="0"/>
            </a:lvl1pPr>
            <a:lvl2pPr marL="541338" indent="-274638">
              <a:spcBef>
                <a:spcPts val="300"/>
              </a:spcBef>
              <a:buClr>
                <a:schemeClr val="tx1"/>
              </a:buClr>
              <a:defRPr lang="de-DE" sz="1800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de-CH" noProof="0" smtClean="0"/>
              <a:t>Erste Überschrift</a:t>
            </a:r>
          </a:p>
          <a:p>
            <a:pPr lvl="1"/>
            <a:r>
              <a:rPr lang="de-CH" noProof="0" smtClean="0"/>
              <a:t>erster Eintrag</a:t>
            </a:r>
          </a:p>
          <a:p>
            <a:pPr lvl="2"/>
            <a:r>
              <a:rPr lang="de-CH" noProof="0" smtClean="0"/>
              <a:t>zweiter Eintrag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12A9A-6308-4134-A377-495A53BEA6E7}" type="slidenum">
              <a:rPr lang="de-CH" noProof="0" smtClean="0"/>
              <a:pPr>
                <a:defRPr/>
              </a:pPr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628577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 smtClean="0"/>
              <a:t>Click to edit Master title style</a:t>
            </a:r>
            <a:endParaRPr lang="de-CH" noProof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0EBD3E-0325-4097-A906-2CE41E576572}" type="slidenum">
              <a:rPr lang="de-CH" noProof="0" smtClean="0"/>
              <a:pPr>
                <a:defRPr/>
              </a:pPr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42331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720000" y="339975"/>
            <a:ext cx="8186914" cy="400110"/>
          </a:xfrm>
        </p:spPr>
        <p:txBody>
          <a:bodyPr wrap="square">
            <a:spAutoFit/>
          </a:bodyPr>
          <a:lstStyle/>
          <a:p>
            <a:r>
              <a:rPr lang="en-US" noProof="0" smtClean="0"/>
              <a:t>Click to edit Master title style</a:t>
            </a:r>
            <a:endParaRPr lang="de-CH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8432302" cy="4352924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e-CH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EE10F-5C94-4434-AC93-61D0DBAAF269}" type="slidenum">
              <a:rPr lang="de-CH" noProof="0" smtClean="0"/>
              <a:pPr>
                <a:defRPr/>
              </a:pPr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276034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 smtClean="0"/>
              <a:t>Click to edit Master title style</a:t>
            </a:r>
            <a:endParaRPr lang="de-CH" noProof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4706977" y="1409701"/>
            <a:ext cx="4085325" cy="4352924"/>
          </a:xfrm>
        </p:spPr>
        <p:txBody>
          <a:bodyPr/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e-CH" noProof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3"/>
          </p:nvPr>
        </p:nvSpPr>
        <p:spPr bwMode="gray">
          <a:xfrm>
            <a:off x="355600" y="1409701"/>
            <a:ext cx="4085325" cy="4352924"/>
          </a:xfrm>
        </p:spPr>
        <p:txBody>
          <a:bodyPr/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e-CH" noProof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52C940-235D-40C9-B2F8-EE5E23A1B18C}" type="slidenum">
              <a:rPr lang="de-CH" noProof="0" smtClean="0"/>
              <a:pPr>
                <a:defRPr/>
              </a:pPr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56636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z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auto">
          <a:xfrm>
            <a:off x="355600" y="1395186"/>
            <a:ext cx="1104900" cy="1119414"/>
          </a:xfrm>
          <a:solidFill>
            <a:schemeClr val="accent2"/>
          </a:solidFill>
        </p:spPr>
        <p:txBody>
          <a:bodyPr lIns="108000" tIns="108000" rIns="108000" bIns="108000"/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46250" y="1409700"/>
            <a:ext cx="1104900" cy="1104900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CH" noProof="0" dirty="0" smtClean="0"/>
              <a:t>Text</a:t>
            </a:r>
            <a:endParaRPr lang="de-CH" noProof="0" dirty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136900" y="1409700"/>
            <a:ext cx="1104900" cy="1104900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CH" noProof="0" dirty="0" smtClean="0"/>
              <a:t>Text</a:t>
            </a:r>
            <a:endParaRPr lang="de-CH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 smtClean="0"/>
              <a:t>Click to edit Master title style</a:t>
            </a:r>
            <a:endParaRPr lang="de-CH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355600" y="2793999"/>
            <a:ext cx="3886200" cy="2968625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e-CH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4906102" y="1409701"/>
            <a:ext cx="3886200" cy="4352924"/>
          </a:xfrm>
        </p:spPr>
        <p:txBody>
          <a:bodyPr/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e-CH" noProof="0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6E996-9045-4290-A979-A2E98874183D}" type="slidenum">
              <a:rPr lang="de-CH" noProof="0" smtClean="0"/>
              <a:pPr>
                <a:defRPr/>
              </a:pPr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461467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720000" y="339975"/>
            <a:ext cx="8432302" cy="400110"/>
          </a:xfrm>
        </p:spPr>
        <p:txBody>
          <a:bodyPr>
            <a:spAutoFit/>
          </a:bodyPr>
          <a:lstStyle/>
          <a:p>
            <a:r>
              <a:rPr lang="en-US" noProof="0" smtClean="0"/>
              <a:t>Click to edit Master title style</a:t>
            </a:r>
            <a:endParaRPr lang="de-CH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8432302" cy="723899"/>
          </a:xfrm>
        </p:spPr>
        <p:txBody>
          <a:bodyPr/>
          <a:lstStyle>
            <a:lvl1pPr>
              <a:spcBef>
                <a:spcPts val="0"/>
              </a:spcBef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 bwMode="gray">
          <a:xfrm>
            <a:off x="360000" y="3479801"/>
            <a:ext cx="8432302" cy="723899"/>
          </a:xfrm>
        </p:spPr>
        <p:txBody>
          <a:bodyPr/>
          <a:lstStyle>
            <a:lvl1pPr>
              <a:spcBef>
                <a:spcPts val="0"/>
              </a:spcBef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/>
          </p:nvPr>
        </p:nvSpPr>
        <p:spPr bwMode="gray">
          <a:xfrm>
            <a:off x="355600" y="2222500"/>
            <a:ext cx="7124700" cy="95677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6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6"/>
          </p:nvPr>
        </p:nvSpPr>
        <p:spPr bwMode="gray">
          <a:xfrm>
            <a:off x="355600" y="4292600"/>
            <a:ext cx="7124700" cy="95677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6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2A1FD-9712-45C7-8B1C-24D6957FA24D}" type="slidenum">
              <a:rPr lang="de-CH" noProof="0" smtClean="0"/>
              <a:pPr>
                <a:defRPr/>
              </a:pPr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01956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Diagramm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720000" y="339975"/>
            <a:ext cx="8262113" cy="400110"/>
          </a:xfrm>
        </p:spPr>
        <p:txBody>
          <a:bodyPr wrap="square">
            <a:spAutoFit/>
          </a:bodyPr>
          <a:lstStyle/>
          <a:p>
            <a:r>
              <a:rPr lang="en-US" noProof="0" smtClean="0"/>
              <a:t>Click to edit Master title style</a:t>
            </a:r>
            <a:endParaRPr lang="de-CH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930399"/>
            <a:ext cx="8432302" cy="3832225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355600" y="1409700"/>
            <a:ext cx="8436702" cy="5207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 bwMode="gray">
          <a:xfrm>
            <a:off x="355600" y="5860144"/>
            <a:ext cx="8436702" cy="153888"/>
          </a:xfrm>
        </p:spPr>
        <p:txBody>
          <a:bodyPr wrap="square" anchor="b">
            <a:spAutoFit/>
          </a:bodyPr>
          <a:lstStyle>
            <a:lvl1pPr marL="177800" indent="-177800">
              <a:spcBef>
                <a:spcPts val="0"/>
              </a:spcBef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E25ADC-5079-4431-A310-223AEB4EF901}" type="slidenum">
              <a:rPr lang="de-CH" noProof="0" smtClean="0"/>
              <a:pPr>
                <a:defRPr/>
              </a:pPr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52495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720000" y="339725"/>
            <a:ext cx="818219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smtClean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60363" y="1400175"/>
            <a:ext cx="8431212" cy="43624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CH" noProof="0" smtClean="0"/>
              <a:t>Textmasterformat bearbeiten</a:t>
            </a:r>
          </a:p>
          <a:p>
            <a:pPr lvl="1"/>
            <a:r>
              <a:rPr lang="de-CH" noProof="0" smtClean="0"/>
              <a:t>Zweite Ebene</a:t>
            </a:r>
          </a:p>
          <a:p>
            <a:pPr lvl="2"/>
            <a:r>
              <a:rPr lang="de-CH" noProof="0" smtClean="0"/>
              <a:t>Dritte Ebene</a:t>
            </a:r>
          </a:p>
          <a:p>
            <a:pPr lvl="3"/>
            <a:r>
              <a:rPr lang="de-CH" noProof="0" smtClean="0"/>
              <a:t>Vierte Ebene</a:t>
            </a:r>
          </a:p>
          <a:p>
            <a:pPr lvl="4"/>
            <a:r>
              <a:rPr lang="de-CH" noProof="0" smtClean="0"/>
              <a:t>Fünfte Ebene</a:t>
            </a:r>
          </a:p>
          <a:p>
            <a:pPr lvl="5"/>
            <a:r>
              <a:rPr lang="de-CH" noProof="0" smtClean="0"/>
              <a:t>Sechste Ebene</a:t>
            </a:r>
          </a:p>
          <a:p>
            <a:pPr lvl="6"/>
            <a:r>
              <a:rPr lang="de-CH" noProof="0" smtClean="0"/>
              <a:t>Siebte Ebene</a:t>
            </a:r>
          </a:p>
          <a:p>
            <a:pPr lvl="0"/>
            <a:r>
              <a:rPr lang="de-CH" noProof="0" smtClean="0"/>
              <a:t>Text</a:t>
            </a:r>
          </a:p>
          <a:p>
            <a:pPr lvl="1"/>
            <a:r>
              <a:rPr lang="de-CH" noProof="0" smtClean="0"/>
              <a:t>Zweite Ebene</a:t>
            </a:r>
            <a:endParaRPr lang="de-CH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981200" y="6514432"/>
            <a:ext cx="4902200" cy="16033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lang="de-DE" sz="800" smtClean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1981200" y="6379495"/>
            <a:ext cx="4902200" cy="1619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pic>
        <p:nvPicPr>
          <p:cNvPr id="1031" name="Grafik 11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277100" y="6210300"/>
            <a:ext cx="15287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hteck 13"/>
          <p:cNvSpPr/>
          <p:nvPr/>
        </p:nvSpPr>
        <p:spPr bwMode="gray">
          <a:xfrm>
            <a:off x="357188" y="6232525"/>
            <a:ext cx="434975" cy="4365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noProof="0"/>
          </a:p>
        </p:txBody>
      </p:sp>
      <p:sp>
        <p:nvSpPr>
          <p:cNvPr id="15" name="Rechteck 14"/>
          <p:cNvSpPr/>
          <p:nvPr/>
        </p:nvSpPr>
        <p:spPr bwMode="gray">
          <a:xfrm>
            <a:off x="901700" y="6232525"/>
            <a:ext cx="436563" cy="4365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noProof="0"/>
          </a:p>
        </p:txBody>
      </p:sp>
      <p:sp>
        <p:nvSpPr>
          <p:cNvPr id="16" name="Rechteck 15"/>
          <p:cNvSpPr/>
          <p:nvPr/>
        </p:nvSpPr>
        <p:spPr bwMode="gray">
          <a:xfrm>
            <a:off x="1447800" y="6232525"/>
            <a:ext cx="434975" cy="4365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noProof="0"/>
          </a:p>
        </p:txBody>
      </p:sp>
      <p:sp>
        <p:nvSpPr>
          <p:cNvPr id="17" name="Textfeld 16"/>
          <p:cNvSpPr txBox="1"/>
          <p:nvPr userDrawn="1"/>
        </p:nvSpPr>
        <p:spPr bwMode="gray">
          <a:xfrm>
            <a:off x="1981200" y="6209966"/>
            <a:ext cx="1236663" cy="13811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noProof="0" dirty="0" smtClean="0">
                <a:latin typeface="Arial"/>
                <a:cs typeface="Arial"/>
              </a:rPr>
              <a:t>2014 © </a:t>
            </a:r>
            <a:r>
              <a:rPr lang="de-CH" sz="800" noProof="0" dirty="0" err="1" smtClean="0">
                <a:latin typeface="Arial"/>
                <a:cs typeface="Arial"/>
              </a:rPr>
              <a:t>Trivadis</a:t>
            </a:r>
            <a:endParaRPr lang="de-CH" sz="800" noProof="0" dirty="0">
              <a:latin typeface="Arial"/>
              <a:cs typeface="Arial"/>
            </a:endParaRPr>
          </a:p>
        </p:txBody>
      </p:sp>
      <p:sp>
        <p:nvSpPr>
          <p:cNvPr id="12" name="Rechteck 7"/>
          <p:cNvSpPr/>
          <p:nvPr userDrawn="1"/>
        </p:nvSpPr>
        <p:spPr bwMode="auto">
          <a:xfrm>
            <a:off x="360000" y="451635"/>
            <a:ext cx="21600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422275" y="6257925"/>
            <a:ext cx="436563" cy="1555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04C193F-02F4-43ED-A231-A7849CCE32B0}" type="slidenum">
              <a:rPr lang="de-CH" noProof="0" smtClean="0"/>
              <a:pPr>
                <a:defRPr/>
              </a:pPr>
              <a:t>‹#›</a:t>
            </a:fld>
            <a:endParaRPr lang="de-CH" noProof="0"/>
          </a:p>
        </p:txBody>
      </p:sp>
      <p:pic>
        <p:nvPicPr>
          <p:cNvPr id="2" name="Bild 1" descr="TRI_20J_DE_250x100_transp.jp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00" y="6134400"/>
            <a:ext cx="1492250" cy="60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7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6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80" r:id="rId11"/>
    <p:sldLayoutId id="2147483674" r:id="rId12"/>
    <p:sldLayoutId id="2147483675" r:id="rId13"/>
    <p:sldLayoutId id="2147483677" r:id="rId14"/>
    <p:sldLayoutId id="2147483678" r:id="rId15"/>
    <p:sldLayoutId id="2147483679" r:id="rId16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kern="1200">
          <a:solidFill>
            <a:srgbClr val="141313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9pPr>
    </p:titleStyle>
    <p:bodyStyle>
      <a:lvl1pPr algn="l" rtl="0" eaLnBrk="1" fontAlgn="base" hangingPunct="1">
        <a:spcBef>
          <a:spcPts val="1200"/>
        </a:spcBef>
        <a:spcAft>
          <a:spcPct val="0"/>
        </a:spcAft>
        <a:buClr>
          <a:schemeClr val="accent1"/>
        </a:buClr>
        <a:defRPr sz="2000" kern="1200">
          <a:solidFill>
            <a:srgbClr val="565655"/>
          </a:solidFill>
          <a:latin typeface="Arial"/>
          <a:ea typeface="+mn-ea"/>
          <a:cs typeface="Arial"/>
        </a:defRPr>
      </a:lvl1pPr>
      <a:lvl2pPr marL="271463" indent="-269875" algn="l" rtl="0" eaLnBrk="1" fontAlgn="base" hangingPunct="1">
        <a:spcBef>
          <a:spcPts val="12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rgbClr val="565655"/>
          </a:solidFill>
          <a:latin typeface="Arial"/>
          <a:ea typeface="+mn-ea"/>
          <a:cs typeface="Arial"/>
        </a:defRPr>
      </a:lvl2pPr>
      <a:lvl3pPr marL="539750" indent="-269875" algn="l" rtl="0" eaLnBrk="1" fontAlgn="base" hangingPunct="1">
        <a:spcBef>
          <a:spcPts val="3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ern="1200">
          <a:solidFill>
            <a:srgbClr val="565655"/>
          </a:solidFill>
          <a:latin typeface="Arial"/>
          <a:ea typeface="+mn-ea"/>
          <a:cs typeface="Arial"/>
        </a:defRPr>
      </a:lvl3pPr>
      <a:lvl4pPr marL="809625" indent="-269875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Font typeface="Segoe UI" pitchFamily="34" charset="0"/>
        <a:buChar char="-"/>
        <a:defRPr kern="1200">
          <a:solidFill>
            <a:srgbClr val="565655"/>
          </a:solidFill>
          <a:latin typeface="Arial"/>
          <a:ea typeface="+mn-ea"/>
          <a:cs typeface="Arial"/>
        </a:defRPr>
      </a:lvl4pPr>
      <a:lvl5pPr marL="1079500" indent="-269875" algn="l" defTabSz="900113" rtl="0" eaLnBrk="1" fontAlgn="base" hangingPunct="1">
        <a:spcBef>
          <a:spcPts val="300"/>
        </a:spcBef>
        <a:spcAft>
          <a:spcPct val="0"/>
        </a:spcAft>
        <a:buClr>
          <a:schemeClr val="tx1"/>
        </a:buClr>
        <a:buFont typeface="Segoe UI" pitchFamily="34" charset="0"/>
        <a:buChar char="-"/>
        <a:defRPr kern="1200">
          <a:solidFill>
            <a:srgbClr val="565655"/>
          </a:solidFill>
          <a:latin typeface="Arial"/>
          <a:ea typeface="+mn-ea"/>
          <a:cs typeface="Arial"/>
        </a:defRPr>
      </a:lvl5pPr>
      <a:lvl6pPr marL="1347788" indent="-271463" algn="l" defTabSz="914400" rtl="0" eaLnBrk="1" latinLnBrk="0" hangingPunct="1">
        <a:spcBef>
          <a:spcPts val="300"/>
        </a:spcBef>
        <a:buClr>
          <a:schemeClr val="accent2"/>
        </a:buClr>
        <a:buFont typeface="Segoe UI" pitchFamily="34" charset="0"/>
        <a:buChar char="&gt;"/>
        <a:defRPr sz="1800" kern="1200">
          <a:solidFill>
            <a:srgbClr val="565655"/>
          </a:solidFill>
          <a:latin typeface="Arial"/>
          <a:ea typeface="+mn-ea"/>
          <a:cs typeface="Arial"/>
        </a:defRPr>
      </a:lvl6pPr>
      <a:lvl7pPr marL="1617663" indent="-271463" algn="l" defTabSz="914400" rtl="0" eaLnBrk="1" latinLnBrk="0" hangingPunct="1">
        <a:spcBef>
          <a:spcPts val="300"/>
        </a:spcBef>
        <a:buClr>
          <a:schemeClr val="tx1"/>
        </a:buClr>
        <a:buFont typeface="Segoe UI" pitchFamily="34" charset="0"/>
        <a:buChar char="&gt;"/>
        <a:defRPr sz="1800" kern="1200">
          <a:solidFill>
            <a:srgbClr val="565655"/>
          </a:solidFill>
          <a:latin typeface="Arial"/>
          <a:ea typeface="+mn-ea"/>
          <a:cs typeface="Arial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http://www.microsoft.com/switzerland/msdn/de/images/templates/events/slide-enterprise-architecture.png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http://www.microsoft.com/switzerland/msdn/de/images/templates/events/slide-enterprise-architecture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bjectmentor.com/resources/articles/lsp.pdf" TargetMode="External"/><Relationship Id="rId3" Type="http://schemas.openxmlformats.org/officeDocument/2006/relationships/hyperlink" Target="http://en.wikipedia.org/wiki/SOLID_(object-oriented_design)" TargetMode="External"/><Relationship Id="rId7" Type="http://schemas.openxmlformats.org/officeDocument/2006/relationships/hyperlink" Target="http://www.objectmentor.com/resources/articles/ocp.pdf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objectmentor.com/resources/articles/srp.pdf" TargetMode="External"/><Relationship Id="rId5" Type="http://schemas.openxmlformats.org/officeDocument/2006/relationships/hyperlink" Target="http://lostechies.com/wp-content/uploads/2011/03/pablos_solid_ebook.pdf" TargetMode="External"/><Relationship Id="rId10" Type="http://schemas.openxmlformats.org/officeDocument/2006/relationships/hyperlink" Target="http://www.objectmentor.com/resources/articles/dip.pdf" TargetMode="External"/><Relationship Id="rId4" Type="http://schemas.openxmlformats.org/officeDocument/2006/relationships/hyperlink" Target="http://www.hanselman.com/blog/HanselminutesPodcast145SOLIDPrinciplesWithUncleBobRobertCMartin.aspx" TargetMode="External"/><Relationship Id="rId9" Type="http://schemas.openxmlformats.org/officeDocument/2006/relationships/hyperlink" Target="http://www.objectmentor.com/resources/articles/isp.pdf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1.jpeg"/><Relationship Id="rId3" Type="http://schemas.microsoft.com/office/2007/relationships/hdphoto" Target="../media/hdphoto1.wdp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jpeg"/><Relationship Id="rId11" Type="http://schemas.openxmlformats.org/officeDocument/2006/relationships/image" Target="../media/image49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WMF"/><Relationship Id="rId4" Type="http://schemas.microsoft.com/office/2007/relationships/hdphoto" Target="../media/hdphoto3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2.WMF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2.WMF"/><Relationship Id="rId4" Type="http://schemas.microsoft.com/office/2007/relationships/hdphoto" Target="../media/hdphoto3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2.WMF"/><Relationship Id="rId4" Type="http://schemas.microsoft.com/office/2007/relationships/hdphoto" Target="../media/hdphoto3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WM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net/nettechnologyguidance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2.WMF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el 40"/>
          <p:cNvSpPr>
            <a:spLocks noGrp="1"/>
          </p:cNvSpPr>
          <p:nvPr>
            <p:ph type="ctrTitle"/>
          </p:nvPr>
        </p:nvSpPr>
        <p:spPr>
          <a:xfrm>
            <a:off x="520031" y="318053"/>
            <a:ext cx="8261550" cy="1107996"/>
          </a:xfrm>
        </p:spPr>
        <p:txBody>
          <a:bodyPr/>
          <a:lstStyle/>
          <a:p>
            <a:r>
              <a:rPr lang="de-DE" smtClean="0"/>
              <a:t>Enterprise-Softwarearchitektur und 	</a:t>
            </a:r>
            <a:br>
              <a:rPr lang="de-DE" smtClean="0"/>
            </a:br>
            <a:r>
              <a:rPr lang="de-DE" smtClean="0"/>
              <a:t>Domain Driven Design (DDD)</a:t>
            </a:r>
            <a:endParaRPr lang="de-DE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smtClean="0"/>
              <a:t>Manuel Meyer, Senior Consultant Trivadis AG</a:t>
            </a:r>
            <a:endParaRPr lang="de-DE"/>
          </a:p>
        </p:txBody>
      </p:sp>
      <p:sp>
        <p:nvSpPr>
          <p:cNvPr id="44" name="Datumsplatzhalter 4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 dirty="0"/>
          </a:p>
        </p:txBody>
      </p:sp>
      <p:sp>
        <p:nvSpPr>
          <p:cNvPr id="45" name="Fußzeilenplatzhalter 4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46" name="Foliennummernplatzhalter 4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204C193F-02F4-43ED-A231-A7849CCE32B0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997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Was ist Softwaredesign?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7137400" y="5440419"/>
            <a:ext cx="1543615" cy="407324"/>
          </a:xfrm>
        </p:spPr>
        <p:txBody>
          <a:bodyPr/>
          <a:lstStyle/>
          <a:p>
            <a:r>
              <a:rPr lang="de-DE" smtClean="0"/>
              <a:t>-wikipedia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15" name="Inhaltsplatzhalter 2"/>
          <p:cNvSpPr txBox="1">
            <a:spLocks/>
          </p:cNvSpPr>
          <p:nvPr/>
        </p:nvSpPr>
        <p:spPr bwMode="gray">
          <a:xfrm>
            <a:off x="1277390" y="1824071"/>
            <a:ext cx="6332450" cy="27682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2pPr>
            <a:lvl3pPr marL="539750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3pPr>
            <a:lvl4pPr marL="809625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Segoe UI" pitchFamily="34" charset="0"/>
              <a:buChar char="-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4pPr>
            <a:lvl5pPr marL="1079500" indent="-269875" algn="l" defTabSz="900113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Segoe UI" pitchFamily="34" charset="0"/>
              <a:buChar char="-"/>
              <a:defRPr lang="de-DE" kern="1200" dirty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5pPr>
            <a:lvl6pPr marL="1347788" indent="-271463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6pPr>
            <a:lvl7pPr marL="1617663" indent="-271463" algn="l" defTabSz="914400" rtl="0" eaLnBrk="1" latinLnBrk="0" hangingPunct="1">
              <a:spcBef>
                <a:spcPts val="300"/>
              </a:spcBef>
              <a:buClr>
                <a:schemeClr val="tx1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smtClean="0"/>
              <a:t>“</a:t>
            </a:r>
            <a:r>
              <a:rPr lang="en-US" sz="3200"/>
              <a:t>Industrial design is the use of both </a:t>
            </a:r>
            <a:r>
              <a:rPr lang="en-US" sz="3200" b="1"/>
              <a:t>applied</a:t>
            </a:r>
            <a:r>
              <a:rPr lang="en-US" sz="3200"/>
              <a:t> </a:t>
            </a:r>
            <a:r>
              <a:rPr lang="en-US" sz="3200" b="1"/>
              <a:t>art</a:t>
            </a:r>
            <a:r>
              <a:rPr lang="en-US" sz="3200"/>
              <a:t> and </a:t>
            </a:r>
            <a:r>
              <a:rPr lang="en-US" sz="3200" b="1"/>
              <a:t>applied</a:t>
            </a:r>
            <a:r>
              <a:rPr lang="en-US" sz="3200"/>
              <a:t> </a:t>
            </a:r>
            <a:r>
              <a:rPr lang="en-US" sz="3200" b="1"/>
              <a:t>science</a:t>
            </a:r>
            <a:r>
              <a:rPr lang="en-US" sz="3200"/>
              <a:t> to improve the aesthetics, </a:t>
            </a:r>
            <a:r>
              <a:rPr lang="en-US" sz="3200" smtClean="0"/>
              <a:t>design, </a:t>
            </a:r>
            <a:r>
              <a:rPr lang="en-US" sz="3200"/>
              <a:t>ergonomics, functionality, </a:t>
            </a:r>
            <a:r>
              <a:rPr lang="en-US" sz="3200" smtClean="0"/>
              <a:t>and </a:t>
            </a:r>
            <a:r>
              <a:rPr lang="en-US" sz="3200"/>
              <a:t>usability of a </a:t>
            </a:r>
            <a:r>
              <a:rPr lang="en-US" sz="3200" smtClean="0"/>
              <a:t>product.”</a:t>
            </a:r>
            <a:endParaRPr lang="de-CH" sz="3200"/>
          </a:p>
        </p:txBody>
      </p:sp>
    </p:spTree>
    <p:extLst>
      <p:ext uri="{BB962C8B-B14F-4D97-AF65-F5344CB8AC3E}">
        <p14:creationId xmlns:p14="http://schemas.microsoft.com/office/powerpoint/2010/main" val="411312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DDD Building Blocks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100</a:t>
            </a:fld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8" y="740085"/>
            <a:ext cx="8533221" cy="5387895"/>
          </a:xfrm>
        </p:spPr>
      </p:pic>
    </p:spTree>
    <p:extLst>
      <p:ext uri="{BB962C8B-B14F-4D97-AF65-F5344CB8AC3E}">
        <p14:creationId xmlns:p14="http://schemas.microsoft.com/office/powerpoint/2010/main" val="206597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N-Layered DDD Architecture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474612" y="5868621"/>
            <a:ext cx="1415148" cy="448945"/>
          </a:xfrm>
        </p:spPr>
        <p:txBody>
          <a:bodyPr/>
          <a:lstStyle/>
          <a:p>
            <a:pPr marL="1588" lvl="1" indent="0">
              <a:buNone/>
            </a:pPr>
            <a:r>
              <a:rPr lang="de-DE" smtClean="0"/>
              <a:t>Eric Evans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101</a:t>
            </a:fld>
            <a:endParaRPr lang="de-D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67107" y="1844022"/>
            <a:ext cx="4834967" cy="283908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79382" y="927658"/>
            <a:ext cx="5227532" cy="5408054"/>
            <a:chOff x="3679382" y="927658"/>
            <a:chExt cx="5227532" cy="54080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382" y="927658"/>
              <a:ext cx="5227532" cy="4845029"/>
            </a:xfrm>
            <a:prstGeom prst="rect">
              <a:avLst/>
            </a:prstGeom>
          </p:spPr>
        </p:pic>
        <p:sp>
          <p:nvSpPr>
            <p:cNvPr id="14" name="Inhaltsplatzhalter 2"/>
            <p:cNvSpPr txBox="1">
              <a:spLocks/>
            </p:cNvSpPr>
            <p:nvPr/>
          </p:nvSpPr>
          <p:spPr bwMode="gray">
            <a:xfrm>
              <a:off x="3769359" y="5886767"/>
              <a:ext cx="1828801" cy="448945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rtl="0" eaLnBrk="1" fontAlgn="base" hangingPunct="1">
                <a:spcBef>
                  <a:spcPts val="1200"/>
                </a:spcBef>
                <a:spcAft>
                  <a:spcPct val="0"/>
                </a:spcAft>
                <a:buClr>
                  <a:schemeClr val="accent1"/>
                </a:buClr>
                <a:defRPr lang="de-DE" sz="2000" kern="1200" dirty="0" smtClean="0">
                  <a:solidFill>
                    <a:srgbClr val="565655"/>
                  </a:solidFill>
                  <a:latin typeface="Arial"/>
                  <a:ea typeface="+mn-ea"/>
                  <a:cs typeface="Arial"/>
                </a:defRPr>
              </a:lvl1pPr>
              <a:lvl2pPr marL="271463" indent="-269875" algn="l" rtl="0" eaLnBrk="1" fontAlgn="base" hangingPunct="1">
                <a:spcBef>
                  <a:spcPts val="12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lang="de-DE" sz="2000" kern="1200" dirty="0" smtClean="0">
                  <a:solidFill>
                    <a:srgbClr val="565655"/>
                  </a:solidFill>
                  <a:latin typeface="Arial"/>
                  <a:ea typeface="+mn-ea"/>
                  <a:cs typeface="Arial"/>
                </a:defRPr>
              </a:lvl2pPr>
              <a:lvl3pPr marL="539750" indent="-269875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lang="de-DE" kern="1200" dirty="0" smtClean="0">
                  <a:solidFill>
                    <a:srgbClr val="565655"/>
                  </a:solidFill>
                  <a:latin typeface="Arial"/>
                  <a:ea typeface="+mn-ea"/>
                  <a:cs typeface="Arial"/>
                </a:defRPr>
              </a:lvl3pPr>
              <a:lvl4pPr marL="809625" indent="-269875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accent2"/>
                </a:buClr>
                <a:buFont typeface="Segoe UI" pitchFamily="34" charset="0"/>
                <a:buChar char="-"/>
                <a:defRPr lang="de-DE" kern="1200" dirty="0" smtClean="0">
                  <a:solidFill>
                    <a:srgbClr val="565655"/>
                  </a:solidFill>
                  <a:latin typeface="Arial"/>
                  <a:ea typeface="+mn-ea"/>
                  <a:cs typeface="Arial"/>
                </a:defRPr>
              </a:lvl4pPr>
              <a:lvl5pPr marL="1079500" indent="-269875" algn="l" defTabSz="900113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Segoe UI" pitchFamily="34" charset="0"/>
                <a:buChar char="-"/>
                <a:defRPr lang="de-DE" kern="1200" dirty="0">
                  <a:solidFill>
                    <a:srgbClr val="565655"/>
                  </a:solidFill>
                  <a:latin typeface="Arial"/>
                  <a:ea typeface="+mn-ea"/>
                  <a:cs typeface="Arial"/>
                </a:defRPr>
              </a:lvl5pPr>
              <a:lvl6pPr marL="1347788" indent="-271463" algn="l" defTabSz="914400" rtl="0" eaLnBrk="1" latinLnBrk="0" hangingPunct="1">
                <a:spcBef>
                  <a:spcPts val="300"/>
                </a:spcBef>
                <a:buClr>
                  <a:schemeClr val="accent2"/>
                </a:buClr>
                <a:buFont typeface="Segoe UI" pitchFamily="34" charset="0"/>
                <a:buChar char="&gt;"/>
                <a:defRPr sz="1800" kern="1200">
                  <a:solidFill>
                    <a:srgbClr val="565655"/>
                  </a:solidFill>
                  <a:latin typeface="Arial"/>
                  <a:ea typeface="+mn-ea"/>
                  <a:cs typeface="Arial"/>
                </a:defRPr>
              </a:lvl6pPr>
              <a:lvl7pPr marL="1617663" indent="-271463" algn="l" defTabSz="914400" rtl="0" eaLnBrk="1" latinLnBrk="0" hangingPunct="1">
                <a:spcBef>
                  <a:spcPts val="300"/>
                </a:spcBef>
                <a:buClr>
                  <a:schemeClr val="tx1"/>
                </a:buClr>
                <a:buFont typeface="Segoe UI" pitchFamily="34" charset="0"/>
                <a:buChar char="&gt;"/>
                <a:defRPr sz="1800" kern="1200">
                  <a:solidFill>
                    <a:srgbClr val="565655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8" lvl="1" indent="0">
                <a:buFont typeface="Wingdings" pitchFamily="2" charset="2"/>
                <a:buNone/>
              </a:pPr>
              <a:r>
                <a:rPr lang="de-CH" smtClean="0"/>
                <a:t>C. De la Torre</a:t>
              </a:r>
            </a:p>
            <a:p>
              <a:pPr lvl="1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400459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Exemplarisches Vorgehen (gemäss Tim McCarthy)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102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0" y="2300829"/>
            <a:ext cx="3758240" cy="267413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970780" y="2378711"/>
            <a:ext cx="3675380" cy="2870570"/>
            <a:chOff x="422275" y="1819910"/>
            <a:chExt cx="6892925" cy="419036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275" y="1819910"/>
              <a:ext cx="6892925" cy="207382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275" y="3933435"/>
              <a:ext cx="5328285" cy="2076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42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Zusammenfassung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103</a:t>
            </a:fld>
            <a:endParaRPr lang="de-DE" dirty="0"/>
          </a:p>
        </p:txBody>
      </p:sp>
      <p:pic>
        <p:nvPicPr>
          <p:cNvPr id="4098" name="Picture 2" descr="http://www.microsoft.com/switzerland/msdn/de/images/templates/events/slide-enterprise-architecture.png"/>
          <p:cNvPicPr>
            <a:picLocks noChangeAspect="1" noChangeArrowheads="1"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095" y="1742122"/>
            <a:ext cx="6214745" cy="349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56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Manuel Meyer</a:t>
            </a:r>
          </a:p>
          <a:p>
            <a:r>
              <a:rPr lang="de-DE" smtClean="0"/>
              <a:t>Senior Consultant Trivadis AG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smtClean="0"/>
              <a:t>manuel.meyer@trivadis.com</a:t>
            </a:r>
            <a:endParaRPr lang="de-DE" dirty="0"/>
          </a:p>
        </p:txBody>
      </p:sp>
      <p:sp>
        <p:nvSpPr>
          <p:cNvPr id="25" name="Datumsplatzhalter 2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 dirty="0"/>
          </a:p>
        </p:txBody>
      </p:sp>
      <p:sp>
        <p:nvSpPr>
          <p:cNvPr id="26" name="Fußzeilenplatzhalter 2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pic>
        <p:nvPicPr>
          <p:cNvPr id="8" name="Picture 2" descr="http://agile2012.agilealliance.org/files/1913/3529/4063/Robert_Martin-nobu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735" y="280582"/>
            <a:ext cx="2476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68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Probleme in der Softwareentwicklung (Auszug)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4" name="Oval 3"/>
          <p:cNvSpPr/>
          <p:nvPr/>
        </p:nvSpPr>
        <p:spPr>
          <a:xfrm>
            <a:off x="5608320" y="1198880"/>
            <a:ext cx="2489200" cy="99568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400" smtClean="0">
                <a:solidFill>
                  <a:schemeClr val="tx1"/>
                </a:solidFill>
              </a:rPr>
              <a:t>Spaghetti Code</a:t>
            </a:r>
            <a:endParaRPr lang="de-CH" sz="2400" dirty="0" err="1" smtClean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22275" y="2622817"/>
            <a:ext cx="2489200" cy="99568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400" smtClean="0">
                <a:solidFill>
                  <a:schemeClr val="tx1"/>
                </a:solidFill>
              </a:rPr>
              <a:t>Knowhow Abfluss</a:t>
            </a:r>
            <a:endParaRPr lang="de-CH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258560" y="3848000"/>
            <a:ext cx="2489200" cy="99568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400" smtClean="0">
                <a:solidFill>
                  <a:schemeClr val="tx1"/>
                </a:solidFill>
              </a:rPr>
              <a:t>Altlasten</a:t>
            </a:r>
            <a:endParaRPr lang="de-CH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08480" y="1290596"/>
            <a:ext cx="3149600" cy="112748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400" smtClean="0">
                <a:solidFill>
                  <a:schemeClr val="tx1"/>
                </a:solidFill>
              </a:rPr>
              <a:t>unwartbare Anwendungen</a:t>
            </a:r>
            <a:endParaRPr lang="de-CH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79120" y="4279937"/>
            <a:ext cx="3290480" cy="122129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400">
                <a:solidFill>
                  <a:schemeClr val="tx1"/>
                </a:solidFill>
              </a:rPr>
              <a:t>f</a:t>
            </a:r>
            <a:r>
              <a:rPr lang="de-CH" sz="2400" smtClean="0">
                <a:solidFill>
                  <a:schemeClr val="tx1"/>
                </a:solidFill>
              </a:rPr>
              <a:t>ehlende Erweiterbarkeit.</a:t>
            </a:r>
            <a:endParaRPr lang="de-CH" sz="2400" dirty="0" err="1" smtClean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13457" y="2772360"/>
            <a:ext cx="2489200" cy="99568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400">
                <a:solidFill>
                  <a:schemeClr val="tx1"/>
                </a:solidFill>
              </a:rPr>
              <a:t>k</a:t>
            </a:r>
            <a:r>
              <a:rPr lang="de-CH" sz="2400" smtClean="0">
                <a:solidFill>
                  <a:schemeClr val="tx1"/>
                </a:solidFill>
              </a:rPr>
              <a:t>eine Tests</a:t>
            </a:r>
            <a:endParaRPr lang="de-CH" sz="2400" dirty="0" err="1" smtClean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432300" y="5022642"/>
            <a:ext cx="2489200" cy="99568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400" smtClean="0">
                <a:solidFill>
                  <a:schemeClr val="tx1"/>
                </a:solidFill>
              </a:rPr>
              <a:t>Probleme im Betrieb</a:t>
            </a:r>
            <a:endParaRPr lang="de-CH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Probleme in der Softwareentwicklung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gray">
          <a:xfrm>
            <a:off x="1389826" y="2730852"/>
            <a:ext cx="7293568" cy="9877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2pPr>
            <a:lvl3pPr marL="539750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3pPr>
            <a:lvl4pPr marL="809625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Segoe UI" pitchFamily="34" charset="0"/>
              <a:buChar char="-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4pPr>
            <a:lvl5pPr marL="1079500" indent="-269875" algn="l" defTabSz="900113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Segoe UI" pitchFamily="34" charset="0"/>
              <a:buChar char="-"/>
              <a:defRPr lang="de-DE" kern="1200" dirty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5pPr>
            <a:lvl6pPr marL="1347788" indent="-271463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6pPr>
            <a:lvl7pPr marL="1617663" indent="-271463" algn="l" defTabSz="914400" rtl="0" eaLnBrk="1" latinLnBrk="0" hangingPunct="1">
              <a:spcBef>
                <a:spcPts val="300"/>
              </a:spcBef>
              <a:buClr>
                <a:schemeClr val="tx1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smtClean="0"/>
              <a:t>“Kosten &amp; Legacy”</a:t>
            </a:r>
            <a:endParaRPr lang="de-CH" sz="6000"/>
          </a:p>
        </p:txBody>
      </p:sp>
    </p:spTree>
    <p:extLst>
      <p:ext uri="{BB962C8B-B14F-4D97-AF65-F5344CB8AC3E}">
        <p14:creationId xmlns:p14="http://schemas.microsoft.com/office/powerpoint/2010/main" val="180929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CH" noProof="0" smtClean="0"/>
              <a:pPr>
                <a:defRPr/>
              </a:pPr>
              <a:t>13</a:t>
            </a:fld>
            <a:endParaRPr lang="de-CH" noProof="0"/>
          </a:p>
        </p:txBody>
      </p:sp>
      <p:sp>
        <p:nvSpPr>
          <p:cNvPr id="7" name="Rectangle 6"/>
          <p:cNvSpPr/>
          <p:nvPr/>
        </p:nvSpPr>
        <p:spPr>
          <a:xfrm>
            <a:off x="0" y="-66502"/>
            <a:ext cx="9235440" cy="70076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 smtClean="0">
              <a:solidFill>
                <a:schemeClr val="tx1"/>
              </a:solidFill>
            </a:endParaRPr>
          </a:p>
        </p:txBody>
      </p:sp>
      <p:pic>
        <p:nvPicPr>
          <p:cNvPr id="1026" name="Picture 2" descr="http://darkviews.files.wordpress.com/2012/07/software-development-costs-bugfix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51" y="740085"/>
            <a:ext cx="8833137" cy="550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87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Probleme in der Softwareentwicklung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gray">
          <a:xfrm>
            <a:off x="3130592" y="2901401"/>
            <a:ext cx="4001728" cy="5976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2pPr>
            <a:lvl3pPr marL="539750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3pPr>
            <a:lvl4pPr marL="809625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Segoe UI" pitchFamily="34" charset="0"/>
              <a:buChar char="-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4pPr>
            <a:lvl5pPr marL="1079500" indent="-269875" algn="l" defTabSz="900113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Segoe UI" pitchFamily="34" charset="0"/>
              <a:buChar char="-"/>
              <a:defRPr lang="de-DE" kern="1200" dirty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5pPr>
            <a:lvl6pPr marL="1347788" indent="-271463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6pPr>
            <a:lvl7pPr marL="1617663" indent="-271463" algn="l" defTabSz="914400" rtl="0" eaLnBrk="1" latinLnBrk="0" hangingPunct="1">
              <a:spcBef>
                <a:spcPts val="300"/>
              </a:spcBef>
              <a:buClr>
                <a:schemeClr val="tx1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smtClean="0"/>
              <a:t>“Legacy”</a:t>
            </a:r>
            <a:endParaRPr lang="de-CH" sz="6000"/>
          </a:p>
        </p:txBody>
      </p:sp>
    </p:spTree>
    <p:extLst>
      <p:ext uri="{BB962C8B-B14F-4D97-AF65-F5344CB8AC3E}">
        <p14:creationId xmlns:p14="http://schemas.microsoft.com/office/powerpoint/2010/main" val="309420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CH" noProof="0" smtClean="0"/>
              <a:pPr>
                <a:defRPr/>
              </a:pPr>
              <a:t>15</a:t>
            </a:fld>
            <a:endParaRPr lang="de-CH" noProof="0"/>
          </a:p>
        </p:txBody>
      </p:sp>
      <p:sp>
        <p:nvSpPr>
          <p:cNvPr id="7" name="Rectangle 6"/>
          <p:cNvSpPr/>
          <p:nvPr/>
        </p:nvSpPr>
        <p:spPr>
          <a:xfrm>
            <a:off x="0" y="-66502"/>
            <a:ext cx="9235440" cy="70076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 smtClean="0">
              <a:solidFill>
                <a:schemeClr val="tx1"/>
              </a:solidFill>
            </a:endParaRPr>
          </a:p>
        </p:txBody>
      </p:sp>
      <p:pic>
        <p:nvPicPr>
          <p:cNvPr id="2050" name="Picture 2" descr="http://keiththorneburg.files.wordpress.com/2012/01/mainfra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" y="-10739"/>
            <a:ext cx="9753600" cy="689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29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CH" noProof="0" smtClean="0"/>
              <a:pPr>
                <a:defRPr/>
              </a:pPr>
              <a:t>16</a:t>
            </a:fld>
            <a:endParaRPr lang="de-CH" noProof="0"/>
          </a:p>
        </p:txBody>
      </p:sp>
      <p:sp>
        <p:nvSpPr>
          <p:cNvPr id="7" name="Rectangle 6"/>
          <p:cNvSpPr/>
          <p:nvPr/>
        </p:nvSpPr>
        <p:spPr>
          <a:xfrm>
            <a:off x="0" y="-66502"/>
            <a:ext cx="9235440" cy="7007629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 smtClean="0">
              <a:solidFill>
                <a:schemeClr val="tx1"/>
              </a:solidFill>
            </a:endParaRPr>
          </a:p>
        </p:txBody>
      </p:sp>
      <p:pic>
        <p:nvPicPr>
          <p:cNvPr id="4098" name="Picture 2" descr="http://www.invenso.com/images/XBintegrator_modernization_RUNXBIA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14" y="1011478"/>
            <a:ext cx="8956926" cy="485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18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Probleme in der Softwareentwicklung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gray">
          <a:xfrm>
            <a:off x="1460270" y="1718876"/>
            <a:ext cx="6375862" cy="272104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2pPr>
            <a:lvl3pPr marL="539750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3pPr>
            <a:lvl4pPr marL="809625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Segoe UI" pitchFamily="34" charset="0"/>
              <a:buChar char="-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4pPr>
            <a:lvl5pPr marL="1079500" indent="-269875" algn="l" defTabSz="900113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Segoe UI" pitchFamily="34" charset="0"/>
              <a:buChar char="-"/>
              <a:defRPr lang="de-DE" kern="1200" dirty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5pPr>
            <a:lvl6pPr marL="1347788" indent="-271463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6pPr>
            <a:lvl7pPr marL="1617663" indent="-271463" algn="l" defTabSz="914400" rtl="0" eaLnBrk="1" latinLnBrk="0" hangingPunct="1">
              <a:spcBef>
                <a:spcPts val="300"/>
              </a:spcBef>
              <a:buClr>
                <a:schemeClr val="tx1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smtClean="0"/>
              <a:t>“…legacy code is simply code without tests…”</a:t>
            </a:r>
            <a:endParaRPr lang="de-CH" sz="440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 bwMode="gray">
          <a:xfrm>
            <a:off x="5808980" y="4099270"/>
            <a:ext cx="2148840" cy="407324"/>
          </a:xfrm>
        </p:spPr>
        <p:txBody>
          <a:bodyPr/>
          <a:lstStyle/>
          <a:p>
            <a:r>
              <a:rPr lang="de-DE" smtClean="0"/>
              <a:t>-Michael Feathers</a:t>
            </a:r>
            <a:endParaRPr lang="de-DE" dirty="0"/>
          </a:p>
        </p:txBody>
      </p:sp>
      <p:pic>
        <p:nvPicPr>
          <p:cNvPr id="5122" name="Picture 2" descr="http://images.betterworldbooks.com/013/Working-Effectively-with-Legacy-Code-Feathers-Michael-97801311770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976" y="4432231"/>
            <a:ext cx="1066241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gotocon.com/dl/photos/speakers/michael_feather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918" y="4432231"/>
            <a:ext cx="1066602" cy="14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99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CH" noProof="0" smtClean="0"/>
              <a:pPr>
                <a:defRPr/>
              </a:pPr>
              <a:t>18</a:t>
            </a:fld>
            <a:endParaRPr lang="de-CH" noProof="0"/>
          </a:p>
        </p:txBody>
      </p:sp>
      <p:sp>
        <p:nvSpPr>
          <p:cNvPr id="7" name="Rectangle 6"/>
          <p:cNvSpPr/>
          <p:nvPr/>
        </p:nvSpPr>
        <p:spPr>
          <a:xfrm>
            <a:off x="-304800" y="-66502"/>
            <a:ext cx="9540240" cy="7007629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 smtClean="0">
              <a:solidFill>
                <a:schemeClr val="tx1"/>
              </a:solidFill>
            </a:endParaRPr>
          </a:p>
        </p:txBody>
      </p:sp>
      <p:pic>
        <p:nvPicPr>
          <p:cNvPr id="2050" name="Picture 2" descr="http://perfectformuladiet.com/wp-content/uploads/2010/05/toxic-waste-barrel_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195" y="1895141"/>
            <a:ext cx="2000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63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CH" noProof="0" smtClean="0"/>
              <a:pPr>
                <a:defRPr/>
              </a:pPr>
              <a:t>19</a:t>
            </a:fld>
            <a:endParaRPr lang="de-CH" noProof="0"/>
          </a:p>
        </p:txBody>
      </p:sp>
      <p:sp>
        <p:nvSpPr>
          <p:cNvPr id="7" name="Rectangle 6"/>
          <p:cNvSpPr/>
          <p:nvPr/>
        </p:nvSpPr>
        <p:spPr>
          <a:xfrm>
            <a:off x="-416560" y="-66502"/>
            <a:ext cx="9652000" cy="7007629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 smtClean="0">
              <a:solidFill>
                <a:schemeClr val="tx1"/>
              </a:solidFill>
            </a:endParaRPr>
          </a:p>
        </p:txBody>
      </p:sp>
      <p:pic>
        <p:nvPicPr>
          <p:cNvPr id="3074" name="Picture 2" descr="http://bilder1.n-tv.de/img/incoming/origs1507896/4012738162-w1000-h960/204252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349" y="540030"/>
            <a:ext cx="9525000" cy="56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Über mich…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pic>
        <p:nvPicPr>
          <p:cNvPr id="9" name="Picture 2" descr="D:\_FILEZ\Fotos\Manu\TechEvent Apr10\MME Ausschnitt Lo-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918741"/>
            <a:ext cx="1695223" cy="2235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3587930"/>
            <a:ext cx="8432302" cy="1530259"/>
          </a:xfrm>
        </p:spPr>
        <p:txBody>
          <a:bodyPr/>
          <a:lstStyle/>
          <a:p>
            <a:pPr lvl="1"/>
            <a:r>
              <a:rPr lang="de-DE" smtClean="0"/>
              <a:t>Senior Consultant/Trainer bei Trivadis AG</a:t>
            </a:r>
          </a:p>
          <a:p>
            <a:pPr lvl="1"/>
            <a:r>
              <a:rPr lang="de-DE" smtClean="0"/>
              <a:t>.NET C#, WPF, Microsoft Azure</a:t>
            </a:r>
          </a:p>
          <a:p>
            <a:pPr lvl="1"/>
            <a:r>
              <a:rPr lang="de-DE" smtClean="0"/>
              <a:t>.NET Performance Management &amp; Troubleshooting</a:t>
            </a:r>
          </a:p>
          <a:p>
            <a:pPr lvl="1"/>
            <a:endParaRPr lang="de-DE" smtClean="0"/>
          </a:p>
          <a:p>
            <a:pPr lvl="1"/>
            <a:endParaRPr lang="de-DE" dirty="0" smtClean="0"/>
          </a:p>
          <a:p>
            <a:pPr lvl="3"/>
            <a:endParaRPr lang="de-DE" dirty="0"/>
          </a:p>
        </p:txBody>
      </p:sp>
      <p:pic>
        <p:nvPicPr>
          <p:cNvPr id="14" name="Picture 6" descr="D:\_FILEZ\TVD Admin\MCP\MCT(rgb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94" y="943749"/>
            <a:ext cx="1447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 descr="D:\_FILEZ\TVD Admin\MCP\ScrumMaster_Logo_Horiz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144" y="1665490"/>
            <a:ext cx="2090737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51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Wie können Architektur &amp; Design helfen?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1"/>
            <a:r>
              <a:rPr lang="de-DE" smtClean="0"/>
              <a:t>Reduktion der Legacy</a:t>
            </a:r>
          </a:p>
          <a:p>
            <a:pPr lvl="1"/>
            <a:r>
              <a:rPr lang="de-DE" smtClean="0"/>
              <a:t>Ermöglichen </a:t>
            </a:r>
            <a:r>
              <a:rPr lang="de-DE"/>
              <a:t>der NICHT-FUNKTIONALEN Anforderungen</a:t>
            </a:r>
            <a:r>
              <a:rPr lang="de-DE" smtClean="0"/>
              <a:t>:</a:t>
            </a:r>
          </a:p>
          <a:p>
            <a:pPr lvl="2"/>
            <a:r>
              <a:rPr lang="de-DE" smtClean="0"/>
              <a:t>Extensibility</a:t>
            </a:r>
            <a:endParaRPr lang="de-DE" dirty="0" smtClean="0"/>
          </a:p>
          <a:p>
            <a:pPr lvl="2"/>
            <a:r>
              <a:rPr lang="de-DE" dirty="0" err="1" smtClean="0"/>
              <a:t>Maintainability</a:t>
            </a:r>
            <a:endParaRPr lang="de-DE" dirty="0" smtClean="0"/>
          </a:p>
          <a:p>
            <a:pPr lvl="2"/>
            <a:r>
              <a:rPr lang="de-DE" dirty="0" err="1" smtClean="0"/>
              <a:t>Reusability</a:t>
            </a:r>
            <a:endParaRPr lang="de-DE" dirty="0" smtClean="0"/>
          </a:p>
          <a:p>
            <a:pPr lvl="2"/>
            <a:r>
              <a:rPr lang="de-DE" dirty="0" err="1" smtClean="0"/>
              <a:t>Testability</a:t>
            </a:r>
            <a:endParaRPr lang="de-DE" dirty="0" smtClean="0"/>
          </a:p>
          <a:p>
            <a:pPr lvl="2"/>
            <a:r>
              <a:rPr lang="de-DE" dirty="0" smtClean="0"/>
              <a:t>...</a:t>
            </a:r>
          </a:p>
          <a:p>
            <a:pPr marL="1588" lvl="1" indent="0">
              <a:buNone/>
            </a:pPr>
            <a:endParaRPr lang="de-DE" dirty="0" smtClean="0"/>
          </a:p>
          <a:p>
            <a:pPr marL="1588" lvl="1" indent="0">
              <a:buNone/>
            </a:pPr>
            <a:r>
              <a:rPr lang="de-DE" dirty="0" smtClean="0"/>
              <a:t>-&gt; Unterstützung durch korrekten OOP Einsatz (S.O.L.I.D)</a:t>
            </a:r>
          </a:p>
          <a:p>
            <a:pPr marL="1588" lvl="1" indent="0">
              <a:buNone/>
            </a:pPr>
            <a:r>
              <a:rPr lang="de-DE" dirty="0" smtClean="0"/>
              <a:t>-&gt; Unterstützung durch Domain </a:t>
            </a:r>
            <a:r>
              <a:rPr lang="de-DE" dirty="0" err="1" smtClean="0"/>
              <a:t>Driven</a:t>
            </a:r>
            <a:r>
              <a:rPr lang="de-DE" dirty="0" smtClean="0"/>
              <a:t> Design (DDD oder DDDD).</a:t>
            </a:r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130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S.O.L.I.D</a:t>
            </a:r>
          </a:p>
          <a:p>
            <a:r>
              <a:rPr lang="de-DE" smtClean="0"/>
              <a:t>Principles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4C193F-02F4-43ED-A231-A7849CCE32B0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246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SOLID Principles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1"/>
            <a:r>
              <a:rPr lang="de-DE" b="1" smtClean="0"/>
              <a:t>S</a:t>
            </a:r>
            <a:r>
              <a:rPr lang="de-DE" smtClean="0"/>
              <a:t>RP: Single Responsibility Principle</a:t>
            </a:r>
          </a:p>
          <a:p>
            <a:pPr lvl="1"/>
            <a:r>
              <a:rPr lang="de-DE" b="1" smtClean="0"/>
              <a:t>O</a:t>
            </a:r>
            <a:r>
              <a:rPr lang="de-DE" smtClean="0"/>
              <a:t>CP: Open Closed Principle</a:t>
            </a:r>
          </a:p>
          <a:p>
            <a:pPr lvl="1"/>
            <a:r>
              <a:rPr lang="de-DE" b="1" smtClean="0"/>
              <a:t>L</a:t>
            </a:r>
            <a:r>
              <a:rPr lang="de-DE" smtClean="0"/>
              <a:t>SP: Liskov Substitution Principle</a:t>
            </a:r>
          </a:p>
          <a:p>
            <a:pPr lvl="1"/>
            <a:r>
              <a:rPr lang="de-DE" b="1" smtClean="0"/>
              <a:t>I</a:t>
            </a:r>
            <a:r>
              <a:rPr lang="de-DE" smtClean="0"/>
              <a:t>SP: Interface Segregation Principle</a:t>
            </a:r>
          </a:p>
          <a:p>
            <a:pPr lvl="1"/>
            <a:r>
              <a:rPr lang="de-DE" b="1" smtClean="0"/>
              <a:t>D</a:t>
            </a:r>
            <a:r>
              <a:rPr lang="de-DE" smtClean="0"/>
              <a:t>IP: Dependency Inversion Principle</a:t>
            </a:r>
            <a:endParaRPr lang="de-DE" dirty="0" smtClean="0"/>
          </a:p>
          <a:p>
            <a:pPr lvl="1"/>
            <a:endParaRPr lang="de-DE" dirty="0" smtClean="0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315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SOLID Principles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5014640" cy="4352924"/>
          </a:xfrm>
        </p:spPr>
        <p:txBody>
          <a:bodyPr/>
          <a:lstStyle/>
          <a:p>
            <a:pPr marL="1588" lvl="1" indent="0">
              <a:buNone/>
            </a:pPr>
            <a:r>
              <a:rPr lang="de-DE" smtClean="0"/>
              <a:t>Robert C. Martin (a.k.a. Uncle Bob)</a:t>
            </a:r>
          </a:p>
          <a:p>
            <a:pPr lvl="1"/>
            <a:r>
              <a:rPr lang="de-DE" smtClean="0"/>
              <a:t>Software Consultant</a:t>
            </a:r>
          </a:p>
          <a:p>
            <a:pPr lvl="1"/>
            <a:r>
              <a:rPr lang="de-DE" smtClean="0"/>
              <a:t>Writer</a:t>
            </a:r>
          </a:p>
          <a:p>
            <a:pPr lvl="2"/>
            <a:r>
              <a:rPr lang="de-DE"/>
              <a:t>Principles of </a:t>
            </a:r>
            <a:r>
              <a:rPr lang="de-DE" smtClean="0"/>
              <a:t>OOD</a:t>
            </a:r>
          </a:p>
          <a:p>
            <a:pPr lvl="2"/>
            <a:r>
              <a:rPr lang="de-DE" smtClean="0"/>
              <a:t>Agile </a:t>
            </a:r>
            <a:r>
              <a:rPr lang="de-DE"/>
              <a:t>Software Development: Principles, Patterns and </a:t>
            </a:r>
            <a:r>
              <a:rPr lang="de-DE" smtClean="0"/>
              <a:t>Practices</a:t>
            </a:r>
          </a:p>
          <a:p>
            <a:pPr lvl="2"/>
            <a:r>
              <a:rPr lang="de-DE" smtClean="0"/>
              <a:t>Clean Code</a:t>
            </a:r>
          </a:p>
          <a:p>
            <a:pPr lvl="1"/>
            <a:r>
              <a:rPr lang="de-DE" smtClean="0"/>
              <a:t>First Chairman of the Agile Alliance</a:t>
            </a:r>
          </a:p>
          <a:p>
            <a:pPr lvl="1"/>
            <a:endParaRPr lang="de-DE"/>
          </a:p>
          <a:p>
            <a:pPr marL="1588" lvl="1" indent="0">
              <a:buNone/>
            </a:pPr>
            <a:r>
              <a:rPr lang="de-DE" smtClean="0"/>
              <a:t>Michael Feathers</a:t>
            </a:r>
          </a:p>
          <a:p>
            <a:pPr lvl="1"/>
            <a:endParaRPr lang="de-DE" dirty="0" smtClean="0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  <p:pic>
        <p:nvPicPr>
          <p:cNvPr id="6146" name="Picture 2" descr="http://agile2012.agilealliance.org/files/1913/3529/4063/Robert_Martin-nobu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095" y="1356955"/>
            <a:ext cx="2476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gotocon.com/dl/photos/speakers/michael_feather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44" y="4005323"/>
            <a:ext cx="1066602" cy="14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SOLID Principles: SRP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8432302" cy="439419"/>
          </a:xfrm>
        </p:spPr>
        <p:txBody>
          <a:bodyPr/>
          <a:lstStyle/>
          <a:p>
            <a:pPr marL="1588" lvl="1" indent="0">
              <a:buNone/>
            </a:pPr>
            <a:r>
              <a:rPr lang="de-DE" b="1" smtClean="0"/>
              <a:t>S</a:t>
            </a:r>
            <a:r>
              <a:rPr lang="de-DE" smtClean="0"/>
              <a:t>RP: Single Responsibility Principle</a:t>
            </a:r>
            <a:endParaRPr lang="de-DE" dirty="0" smtClean="0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gray">
          <a:xfrm>
            <a:off x="1388220" y="2771481"/>
            <a:ext cx="6375862" cy="12820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2pPr>
            <a:lvl3pPr marL="539750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3pPr>
            <a:lvl4pPr marL="809625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Segoe UI" pitchFamily="34" charset="0"/>
              <a:buChar char="-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4pPr>
            <a:lvl5pPr marL="1079500" indent="-269875" algn="l" defTabSz="900113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Segoe UI" pitchFamily="34" charset="0"/>
              <a:buChar char="-"/>
              <a:defRPr lang="de-DE" kern="1200" dirty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5pPr>
            <a:lvl6pPr marL="1347788" indent="-271463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6pPr>
            <a:lvl7pPr marL="1617663" indent="-271463" algn="l" defTabSz="914400" rtl="0" eaLnBrk="1" latinLnBrk="0" hangingPunct="1">
              <a:spcBef>
                <a:spcPts val="300"/>
              </a:spcBef>
              <a:buClr>
                <a:schemeClr val="tx1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smtClean="0"/>
              <a:t>“There should never be more than one reason for a class to change”</a:t>
            </a:r>
            <a:endParaRPr lang="de-CH" sz="3200"/>
          </a:p>
        </p:txBody>
      </p:sp>
    </p:spTree>
    <p:extLst>
      <p:ext uri="{BB962C8B-B14F-4D97-AF65-F5344CB8AC3E}">
        <p14:creationId xmlns:p14="http://schemas.microsoft.com/office/powerpoint/2010/main" val="42983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SOLID Principles: SRP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8432302" cy="4615179"/>
          </a:xfrm>
        </p:spPr>
        <p:txBody>
          <a:bodyPr/>
          <a:lstStyle/>
          <a:p>
            <a:pPr marL="1588" lvl="1" indent="0">
              <a:buNone/>
            </a:pPr>
            <a:r>
              <a:rPr lang="de-DE" b="1" smtClean="0"/>
              <a:t>S</a:t>
            </a:r>
            <a:r>
              <a:rPr lang="de-DE" smtClean="0"/>
              <a:t>RP: Single Responsibility Principle</a:t>
            </a:r>
          </a:p>
          <a:p>
            <a:pPr lvl="1"/>
            <a:r>
              <a:rPr lang="de-DE" smtClean="0"/>
              <a:t>Verantwortlichkeit = Axis of change</a:t>
            </a:r>
          </a:p>
          <a:p>
            <a:pPr lvl="1"/>
            <a:r>
              <a:rPr lang="de-DE" smtClean="0"/>
              <a:t>Gilt für alle Objekte: Assemblies, Klassen, Methoden.</a:t>
            </a:r>
          </a:p>
          <a:p>
            <a:pPr lvl="1"/>
            <a:endParaRPr lang="de-DE" dirty="0" smtClean="0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311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SOLID Principles: SRP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/>
              <a:t>Beispiel 1: Rectangle</a:t>
            </a:r>
          </a:p>
          <a:p>
            <a:endParaRPr lang="de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1440" y="1835467"/>
            <a:ext cx="5109527" cy="26929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122" y="1887718"/>
            <a:ext cx="3323318" cy="258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6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SOLID Principles: SRP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mtClean="0"/>
              <a:t>Beispiel 1: Rectangle</a:t>
            </a:r>
            <a:endParaRPr lang="de-CH"/>
          </a:p>
        </p:txBody>
      </p:sp>
      <p:grpSp>
        <p:nvGrpSpPr>
          <p:cNvPr id="10" name="Group 9"/>
          <p:cNvGrpSpPr/>
          <p:nvPr/>
        </p:nvGrpSpPr>
        <p:grpSpPr>
          <a:xfrm>
            <a:off x="780438" y="1821783"/>
            <a:ext cx="7591425" cy="3190875"/>
            <a:chOff x="767578" y="1842271"/>
            <a:chExt cx="7591425" cy="31908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578" y="1842271"/>
              <a:ext cx="7591425" cy="3190875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3764891" y="4364490"/>
              <a:ext cx="1529467" cy="251053"/>
              <a:chOff x="3764891" y="4364490"/>
              <a:chExt cx="1529467" cy="25105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2754" y="4364490"/>
                <a:ext cx="1211604" cy="251053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4891" y="4364490"/>
                <a:ext cx="1211604" cy="2510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7468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SOLID Principles: SRP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/>
              <a:t>Beispiel </a:t>
            </a:r>
            <a:r>
              <a:rPr lang="de-CH" smtClean="0"/>
              <a:t>2 Customer Persistierung:</a:t>
            </a:r>
            <a:endParaRPr lang="de-CH"/>
          </a:p>
          <a:p>
            <a:endParaRPr lang="de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963278"/>
            <a:ext cx="1943100" cy="2657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192" y="1963278"/>
            <a:ext cx="1943100" cy="24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292" y="1963278"/>
            <a:ext cx="22288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SOLID Principles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8432302" cy="439419"/>
          </a:xfrm>
        </p:spPr>
        <p:txBody>
          <a:bodyPr/>
          <a:lstStyle/>
          <a:p>
            <a:pPr marL="1588" lvl="1" indent="0">
              <a:buNone/>
            </a:pPr>
            <a:r>
              <a:rPr lang="de-DE" b="1" smtClean="0"/>
              <a:t>OCP</a:t>
            </a:r>
            <a:r>
              <a:rPr lang="de-DE" smtClean="0"/>
              <a:t>: Open/Closed Principle</a:t>
            </a:r>
            <a:endParaRPr lang="de-DE" dirty="0" smtClean="0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gray">
          <a:xfrm>
            <a:off x="1062036" y="1918645"/>
            <a:ext cx="7502842" cy="17186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2pPr>
            <a:lvl3pPr marL="539750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3pPr>
            <a:lvl4pPr marL="809625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Segoe UI" pitchFamily="34" charset="0"/>
              <a:buChar char="-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4pPr>
            <a:lvl5pPr marL="1079500" indent="-269875" algn="l" defTabSz="900113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Segoe UI" pitchFamily="34" charset="0"/>
              <a:buChar char="-"/>
              <a:defRPr lang="de-DE" kern="1200" dirty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5pPr>
            <a:lvl6pPr marL="1347788" indent="-271463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6pPr>
            <a:lvl7pPr marL="1617663" indent="-271463" algn="l" defTabSz="914400" rtl="0" eaLnBrk="1" latinLnBrk="0" hangingPunct="1">
              <a:spcBef>
                <a:spcPts val="300"/>
              </a:spcBef>
              <a:buClr>
                <a:schemeClr val="tx1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smtClean="0"/>
              <a:t>“Software entities (classes, modules, functions, etc.), should be </a:t>
            </a:r>
            <a:r>
              <a:rPr lang="en-US" sz="3200" b="1" smtClean="0"/>
              <a:t>open for extension</a:t>
            </a:r>
            <a:r>
              <a:rPr lang="en-US" sz="3200" smtClean="0"/>
              <a:t>, but </a:t>
            </a:r>
            <a:r>
              <a:rPr lang="en-US" sz="3200" b="1" smtClean="0"/>
              <a:t>closed for modification</a:t>
            </a:r>
            <a:r>
              <a:rPr lang="en-US" sz="3200" smtClean="0"/>
              <a:t>”</a:t>
            </a:r>
            <a:endParaRPr lang="de-CH" sz="3200"/>
          </a:p>
        </p:txBody>
      </p:sp>
      <p:pic>
        <p:nvPicPr>
          <p:cNvPr id="11" name="Picture 2" descr="http://upload.wikimedia.org/wikipedia/commons/thumb/2/28/Bertrand_Meyer_IMG_2481.jpg/220px-Bertrand_Meyer_IMG_24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4724400"/>
            <a:ext cx="20955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nhaltsplatzhalter 2"/>
          <p:cNvSpPr txBox="1">
            <a:spLocks/>
          </p:cNvSpPr>
          <p:nvPr/>
        </p:nvSpPr>
        <p:spPr bwMode="gray">
          <a:xfrm>
            <a:off x="2564720" y="5806726"/>
            <a:ext cx="2586400" cy="4394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2pPr>
            <a:lvl3pPr marL="539750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3pPr>
            <a:lvl4pPr marL="809625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Segoe UI" pitchFamily="34" charset="0"/>
              <a:buChar char="-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4pPr>
            <a:lvl5pPr marL="1079500" indent="-269875" algn="l" defTabSz="900113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Segoe UI" pitchFamily="34" charset="0"/>
              <a:buChar char="-"/>
              <a:defRPr lang="de-DE" kern="1200" dirty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5pPr>
            <a:lvl6pPr marL="1347788" indent="-271463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6pPr>
            <a:lvl7pPr marL="1617663" indent="-271463" algn="l" defTabSz="914400" rtl="0" eaLnBrk="1" latinLnBrk="0" hangingPunct="1">
              <a:spcBef>
                <a:spcPts val="300"/>
              </a:spcBef>
              <a:buClr>
                <a:schemeClr val="tx1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lvl="1" indent="0">
              <a:buFont typeface="Wingdings" pitchFamily="2" charset="2"/>
              <a:buNone/>
            </a:pPr>
            <a:r>
              <a:rPr lang="de-CH" smtClean="0"/>
              <a:t>Bertrand Meyer, 1988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16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Motivation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pic>
        <p:nvPicPr>
          <p:cNvPr id="4098" name="Picture 2" descr="http://www.microsoft.com/switzerland/msdn/de/images/templates/events/slide-enterprise-architecture.png"/>
          <p:cNvPicPr>
            <a:picLocks noChangeAspect="1" noChangeArrowheads="1"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095" y="1742122"/>
            <a:ext cx="6214745" cy="349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80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SOLID Principles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8432302" cy="3507739"/>
          </a:xfrm>
        </p:spPr>
        <p:txBody>
          <a:bodyPr/>
          <a:lstStyle/>
          <a:p>
            <a:pPr marL="1588" lvl="1" indent="0">
              <a:buNone/>
            </a:pPr>
            <a:r>
              <a:rPr lang="de-DE" b="1" smtClean="0"/>
              <a:t>OCP</a:t>
            </a:r>
            <a:r>
              <a:rPr lang="de-DE" smtClean="0"/>
              <a:t>: Open/Closed Principle</a:t>
            </a:r>
          </a:p>
          <a:p>
            <a:pPr lvl="1"/>
            <a:r>
              <a:rPr lang="de-DE" smtClean="0"/>
              <a:t>Open for Extension = Das Objekt kann um neue Anforderungen erweitert werden</a:t>
            </a:r>
          </a:p>
          <a:p>
            <a:pPr lvl="1"/>
            <a:r>
              <a:rPr lang="de-DE" smtClean="0"/>
              <a:t>Closed for Modification = Bestehender Code wird nicht verändert</a:t>
            </a:r>
          </a:p>
          <a:p>
            <a:pPr lvl="1"/>
            <a:endParaRPr lang="de-DE"/>
          </a:p>
          <a:p>
            <a:pPr lvl="1"/>
            <a:r>
              <a:rPr lang="de-DE" smtClean="0"/>
              <a:t>-&gt; Änderungen werden durch hinzufügen von neuem Code, NICHT durch Änderung von altem Code gemacht.</a:t>
            </a:r>
          </a:p>
          <a:p>
            <a:pPr lvl="1"/>
            <a:r>
              <a:rPr lang="de-DE"/>
              <a:t>-&gt; Der Schlüssel liegt in der </a:t>
            </a:r>
            <a:r>
              <a:rPr lang="de-DE" smtClean="0"/>
              <a:t>Abstraktion.</a:t>
            </a:r>
          </a:p>
          <a:p>
            <a:pPr marL="1588" lvl="1" indent="0">
              <a:buNone/>
            </a:pPr>
            <a:endParaRPr lang="de-DE" dirty="0" smtClean="0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14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SOLID Principles OCP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8432302" cy="439419"/>
          </a:xfrm>
        </p:spPr>
        <p:txBody>
          <a:bodyPr/>
          <a:lstStyle/>
          <a:p>
            <a:pPr marL="1588" lvl="1" indent="0">
              <a:buNone/>
            </a:pPr>
            <a:r>
              <a:rPr lang="de-DE" b="1"/>
              <a:t>OCP</a:t>
            </a:r>
            <a:r>
              <a:rPr lang="de-DE"/>
              <a:t>: Open/Closed </a:t>
            </a:r>
            <a:r>
              <a:rPr lang="de-DE" smtClean="0"/>
              <a:t>Principle</a:t>
            </a:r>
          </a:p>
          <a:p>
            <a:pPr marL="1588" lvl="1" indent="0">
              <a:buNone/>
            </a:pPr>
            <a:endParaRPr lang="de-DE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60" y="1801487"/>
            <a:ext cx="5086350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60" y="2958494"/>
            <a:ext cx="1943100" cy="148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457" y="1641096"/>
            <a:ext cx="3905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SOLID Principles OCP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8432302" cy="439419"/>
          </a:xfrm>
        </p:spPr>
        <p:txBody>
          <a:bodyPr/>
          <a:lstStyle/>
          <a:p>
            <a:pPr marL="1588" lvl="1" indent="0">
              <a:buNone/>
            </a:pPr>
            <a:r>
              <a:rPr lang="de-DE" b="1"/>
              <a:t>OCP</a:t>
            </a:r>
            <a:r>
              <a:rPr lang="de-DE"/>
              <a:t>: Open/Closed </a:t>
            </a:r>
            <a:r>
              <a:rPr lang="de-DE" smtClean="0"/>
              <a:t>Principle</a:t>
            </a:r>
          </a:p>
          <a:p>
            <a:pPr marL="1588" lvl="1" indent="0">
              <a:buNone/>
            </a:pPr>
            <a:endParaRPr lang="de-DE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75" y="1824672"/>
            <a:ext cx="1943100" cy="148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39" y="2187558"/>
            <a:ext cx="42481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3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SOLID Principles: LSP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8432302" cy="439419"/>
          </a:xfrm>
        </p:spPr>
        <p:txBody>
          <a:bodyPr/>
          <a:lstStyle/>
          <a:p>
            <a:pPr marL="1588" lvl="1" indent="0">
              <a:buNone/>
            </a:pPr>
            <a:r>
              <a:rPr lang="de-DE" b="1" smtClean="0"/>
              <a:t>LSP: </a:t>
            </a:r>
            <a:r>
              <a:rPr lang="de-DE" smtClean="0"/>
              <a:t>Liskov Substitution Principle</a:t>
            </a:r>
            <a:endParaRPr lang="de-DE" dirty="0" smtClean="0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gray">
          <a:xfrm>
            <a:off x="1062036" y="1989447"/>
            <a:ext cx="7502842" cy="20640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2pPr>
            <a:lvl3pPr marL="539750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3pPr>
            <a:lvl4pPr marL="809625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Segoe UI" pitchFamily="34" charset="0"/>
              <a:buChar char="-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4pPr>
            <a:lvl5pPr marL="1079500" indent="-269875" algn="l" defTabSz="900113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Segoe UI" pitchFamily="34" charset="0"/>
              <a:buChar char="-"/>
              <a:defRPr lang="de-DE" kern="1200" dirty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5pPr>
            <a:lvl6pPr marL="1347788" indent="-271463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6pPr>
            <a:lvl7pPr marL="1617663" indent="-271463" algn="l" defTabSz="914400" rtl="0" eaLnBrk="1" latinLnBrk="0" hangingPunct="1">
              <a:spcBef>
                <a:spcPts val="300"/>
              </a:spcBef>
              <a:buClr>
                <a:schemeClr val="tx1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smtClean="0"/>
              <a:t>“Objects in a program should be replaceable with instances of their subtypes without altering the correctness of that program”</a:t>
            </a:r>
            <a:endParaRPr lang="de-CH" sz="3200"/>
          </a:p>
        </p:txBody>
      </p:sp>
      <p:pic>
        <p:nvPicPr>
          <p:cNvPr id="8194" name="Picture 2" descr="http://flyingsquirrel.ca/blogpics/lisko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4649998"/>
            <a:ext cx="1740530" cy="130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nhaltsplatzhalter 2"/>
          <p:cNvSpPr txBox="1">
            <a:spLocks/>
          </p:cNvSpPr>
          <p:nvPr/>
        </p:nvSpPr>
        <p:spPr bwMode="gray">
          <a:xfrm>
            <a:off x="2353305" y="5652898"/>
            <a:ext cx="3092455" cy="4394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2pPr>
            <a:lvl3pPr marL="539750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3pPr>
            <a:lvl4pPr marL="809625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Segoe UI" pitchFamily="34" charset="0"/>
              <a:buChar char="-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4pPr>
            <a:lvl5pPr marL="1079500" indent="-269875" algn="l" defTabSz="900113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Segoe UI" pitchFamily="34" charset="0"/>
              <a:buChar char="-"/>
              <a:defRPr lang="de-DE" kern="1200" dirty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5pPr>
            <a:lvl6pPr marL="1347788" indent="-271463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6pPr>
            <a:lvl7pPr marL="1617663" indent="-271463" algn="l" defTabSz="914400" rtl="0" eaLnBrk="1" latinLnBrk="0" hangingPunct="1">
              <a:spcBef>
                <a:spcPts val="300"/>
              </a:spcBef>
              <a:buClr>
                <a:schemeClr val="tx1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lvl="1" indent="0">
              <a:buFont typeface="Wingdings" pitchFamily="2" charset="2"/>
              <a:buNone/>
            </a:pPr>
            <a:r>
              <a:rPr lang="de-CH" smtClean="0"/>
              <a:t>Barbara Liskov, MIT 1987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15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SOLID Principles: LSP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8432302" cy="3507739"/>
          </a:xfrm>
        </p:spPr>
        <p:txBody>
          <a:bodyPr/>
          <a:lstStyle/>
          <a:p>
            <a:pPr marL="1588" lvl="1" indent="0">
              <a:buNone/>
            </a:pPr>
            <a:r>
              <a:rPr lang="de-DE" b="1"/>
              <a:t>LSP: </a:t>
            </a:r>
            <a:r>
              <a:rPr lang="de-DE"/>
              <a:t>Liskov Substitution </a:t>
            </a:r>
            <a:r>
              <a:rPr lang="de-DE" smtClean="0"/>
              <a:t>Principle</a:t>
            </a:r>
          </a:p>
          <a:p>
            <a:pPr lvl="1"/>
            <a:r>
              <a:rPr lang="de-DE" smtClean="0"/>
              <a:t>Eigentlich eine Erweiterung von OCP</a:t>
            </a:r>
          </a:p>
          <a:p>
            <a:pPr lvl="1"/>
            <a:r>
              <a:rPr lang="de-DE" smtClean="0"/>
              <a:t>Wir müssen sicherstellen, dass abgeleitete Klassen das Verhalten der Basisklasse (inklusive möglicher ANNAHMEN!) NICHT verändern.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marL="1588" lvl="1" indent="0">
              <a:buNone/>
            </a:pPr>
            <a:endParaRPr lang="de-DE" dirty="0" smtClean="0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812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SOLID Principles: LSP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44" y="1136469"/>
            <a:ext cx="2219512" cy="443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3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SOLID Principles: LSP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8432302" cy="3507739"/>
          </a:xfrm>
        </p:spPr>
        <p:txBody>
          <a:bodyPr/>
          <a:lstStyle/>
          <a:p>
            <a:pPr marL="1588" lvl="1" indent="0">
              <a:buNone/>
            </a:pPr>
            <a:r>
              <a:rPr lang="de-DE" b="1"/>
              <a:t>LSP: </a:t>
            </a:r>
            <a:r>
              <a:rPr lang="de-DE"/>
              <a:t>Liskov Substitution </a:t>
            </a:r>
            <a:r>
              <a:rPr lang="de-DE" smtClean="0"/>
              <a:t>Principle</a:t>
            </a:r>
          </a:p>
          <a:p>
            <a:pPr lvl="1"/>
            <a:r>
              <a:rPr lang="de-DE" smtClean="0"/>
              <a:t>Unsere Ableitung war syntaktisch ok, hat aber zu einem semantischen Fehler geführt.</a:t>
            </a:r>
          </a:p>
          <a:p>
            <a:pPr lvl="1"/>
            <a:r>
              <a:rPr lang="de-DE" smtClean="0"/>
              <a:t>Der Fehler kam erst beim Testing raus</a:t>
            </a:r>
          </a:p>
          <a:p>
            <a:pPr lvl="1"/>
            <a:r>
              <a:rPr lang="de-DE" smtClean="0"/>
              <a:t>Wir haben die IS-A Beziehung missbraucht</a:t>
            </a:r>
          </a:p>
          <a:p>
            <a:pPr lvl="1"/>
            <a:r>
              <a:rPr lang="de-DE" smtClean="0"/>
              <a:t>Mit Breite und Höhe hatten wir einen Hinweis</a:t>
            </a:r>
          </a:p>
          <a:p>
            <a:pPr lvl="1"/>
            <a:r>
              <a:rPr lang="de-DE" smtClean="0"/>
              <a:t>Wir müssen sicherstellen, dass abgeleitete Klassen das Verhalten der Basisklasse (inklusive möglicher ANNAHMEN!) NICHT verändern.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marL="1588" lvl="1" indent="0">
              <a:buNone/>
            </a:pPr>
            <a:endParaRPr lang="de-DE" dirty="0" smtClean="0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538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SOLID Principles: ISP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8432302" cy="439419"/>
          </a:xfrm>
        </p:spPr>
        <p:txBody>
          <a:bodyPr/>
          <a:lstStyle/>
          <a:p>
            <a:pPr marL="1588" lvl="1" indent="0">
              <a:buNone/>
            </a:pPr>
            <a:r>
              <a:rPr lang="de-DE" b="1" smtClean="0"/>
              <a:t>ISP: </a:t>
            </a:r>
            <a:r>
              <a:rPr lang="de-DE" smtClean="0"/>
              <a:t>Interface Segregation Principle</a:t>
            </a:r>
            <a:endParaRPr lang="de-DE" dirty="0" smtClean="0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gray">
          <a:xfrm>
            <a:off x="680879" y="2473801"/>
            <a:ext cx="7502842" cy="10766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2pPr>
            <a:lvl3pPr marL="539750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3pPr>
            <a:lvl4pPr marL="809625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Segoe UI" pitchFamily="34" charset="0"/>
              <a:buChar char="-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4pPr>
            <a:lvl5pPr marL="1079500" indent="-269875" algn="l" defTabSz="900113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Segoe UI" pitchFamily="34" charset="0"/>
              <a:buChar char="-"/>
              <a:defRPr lang="de-DE" kern="1200" dirty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5pPr>
            <a:lvl6pPr marL="1347788" indent="-271463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6pPr>
            <a:lvl7pPr marL="1617663" indent="-271463" algn="l" defTabSz="914400" rtl="0" eaLnBrk="1" latinLnBrk="0" hangingPunct="1">
              <a:spcBef>
                <a:spcPts val="300"/>
              </a:spcBef>
              <a:buClr>
                <a:schemeClr val="tx1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smtClean="0"/>
              <a:t>“Clients should not be forced to depend upon interfaces that they do not use”</a:t>
            </a:r>
            <a:endParaRPr lang="de-CH" sz="3200"/>
          </a:p>
        </p:txBody>
      </p:sp>
      <p:sp>
        <p:nvSpPr>
          <p:cNvPr id="11" name="Inhaltsplatzhalter 2"/>
          <p:cNvSpPr txBox="1">
            <a:spLocks/>
          </p:cNvSpPr>
          <p:nvPr/>
        </p:nvSpPr>
        <p:spPr bwMode="gray">
          <a:xfrm>
            <a:off x="2251705" y="5652898"/>
            <a:ext cx="3092455" cy="4394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2pPr>
            <a:lvl3pPr marL="539750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3pPr>
            <a:lvl4pPr marL="809625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Segoe UI" pitchFamily="34" charset="0"/>
              <a:buChar char="-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4pPr>
            <a:lvl5pPr marL="1079500" indent="-269875" algn="l" defTabSz="900113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Segoe UI" pitchFamily="34" charset="0"/>
              <a:buChar char="-"/>
              <a:defRPr lang="de-DE" kern="1200" dirty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5pPr>
            <a:lvl6pPr marL="1347788" indent="-271463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6pPr>
            <a:lvl7pPr marL="1617663" indent="-271463" algn="l" defTabSz="914400" rtl="0" eaLnBrk="1" latinLnBrk="0" hangingPunct="1">
              <a:spcBef>
                <a:spcPts val="300"/>
              </a:spcBef>
              <a:buClr>
                <a:schemeClr val="tx1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lvl="1" indent="0">
              <a:buFont typeface="Wingdings" pitchFamily="2" charset="2"/>
              <a:buNone/>
            </a:pPr>
            <a:r>
              <a:rPr lang="de-CH" smtClean="0"/>
              <a:t>Robert C. Martin, Xerox</a:t>
            </a:r>
            <a:endParaRPr lang="de-CH"/>
          </a:p>
        </p:txBody>
      </p:sp>
      <p:pic>
        <p:nvPicPr>
          <p:cNvPr id="10" name="Picture 2" descr="http://agile2012.agilealliance.org/files/1913/3529/4063/Robert_Martin-nobu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4175093"/>
            <a:ext cx="1800319" cy="180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03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SOLID Principles: ISP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8432302" cy="3507739"/>
          </a:xfrm>
        </p:spPr>
        <p:txBody>
          <a:bodyPr/>
          <a:lstStyle/>
          <a:p>
            <a:pPr marL="1588" lvl="1" indent="0">
              <a:buNone/>
            </a:pPr>
            <a:r>
              <a:rPr lang="de-DE" b="1"/>
              <a:t>ISP: </a:t>
            </a:r>
            <a:r>
              <a:rPr lang="de-DE"/>
              <a:t>Interface Segregation Principle</a:t>
            </a:r>
          </a:p>
          <a:p>
            <a:pPr lvl="1"/>
            <a:r>
              <a:rPr lang="de-DE" smtClean="0"/>
              <a:t>Interface Pollution (Clients müssen Interfaces implementieren, welche sie nicht brauchen.)</a:t>
            </a:r>
          </a:p>
          <a:p>
            <a:pPr lvl="1"/>
            <a:r>
              <a:rPr lang="de-DE" smtClean="0"/>
              <a:t>Keine„fat“ Interfaces</a:t>
            </a:r>
          </a:p>
          <a:p>
            <a:pPr lvl="1"/>
            <a:r>
              <a:rPr lang="de-DE" smtClean="0"/>
              <a:t>Viele kleine Interfaces</a:t>
            </a:r>
          </a:p>
          <a:p>
            <a:pPr lvl="1"/>
            <a:r>
              <a:rPr lang="de-DE" smtClean="0"/>
              <a:t>Grosse Interfaces = mehr Abhängigkeiten.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145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SOLID Principles: ISP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8432302" cy="439419"/>
          </a:xfrm>
        </p:spPr>
        <p:txBody>
          <a:bodyPr/>
          <a:lstStyle/>
          <a:p>
            <a:pPr marL="1588" lvl="1" indent="0">
              <a:buNone/>
            </a:pPr>
            <a:r>
              <a:rPr lang="de-DE" b="1" smtClean="0"/>
              <a:t>Beispiel 1: Xerox</a:t>
            </a:r>
            <a:endParaRPr lang="de-DE"/>
          </a:p>
          <a:p>
            <a:pPr marL="1588" lvl="1" indent="0">
              <a:buNone/>
            </a:pPr>
            <a:endParaRPr lang="de-DE"/>
          </a:p>
          <a:p>
            <a:pPr marL="1588" lvl="1" indent="0">
              <a:buNone/>
            </a:pPr>
            <a:endParaRPr lang="de-DE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43" y="1754232"/>
            <a:ext cx="5919827" cy="37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9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de-DE" smtClean="0"/>
              <a:t>Einleitung</a:t>
            </a:r>
            <a:endParaRPr lang="de-DE" dirty="0" smtClean="0"/>
          </a:p>
          <a:p>
            <a:r>
              <a:rPr lang="de-DE" smtClean="0"/>
              <a:t>S.O.L.I.D Prinzipien</a:t>
            </a:r>
            <a:endParaRPr lang="de-DE" dirty="0" smtClean="0"/>
          </a:p>
          <a:p>
            <a:r>
              <a:rPr lang="de-DE" smtClean="0"/>
              <a:t>Domain-Driven Design</a:t>
            </a:r>
            <a:endParaRPr lang="de-DE" dirty="0" smtClean="0"/>
          </a:p>
          <a:p>
            <a:r>
              <a:rPr lang="de-DE" smtClean="0"/>
              <a:t>Von Data-Driven zu Domain-Driven in .NET</a:t>
            </a:r>
          </a:p>
          <a:p>
            <a:r>
              <a:rPr lang="de-DE" smtClean="0"/>
              <a:t>Zusammenfassung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B12A9A-6308-4134-A377-495A53BEA6E7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012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SOLID Principles: ISP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8432302" cy="439419"/>
          </a:xfrm>
        </p:spPr>
        <p:txBody>
          <a:bodyPr/>
          <a:lstStyle/>
          <a:p>
            <a:pPr marL="1588" lvl="1" indent="0">
              <a:buNone/>
            </a:pPr>
            <a:r>
              <a:rPr lang="de-DE" b="1" smtClean="0"/>
              <a:t>Beispiel 2: ASP.NET MembershipProvider</a:t>
            </a:r>
            <a:endParaRPr lang="de-DE"/>
          </a:p>
          <a:p>
            <a:pPr marL="1588" lvl="1" indent="0">
              <a:buNone/>
            </a:pPr>
            <a:endParaRPr lang="de-DE"/>
          </a:p>
          <a:p>
            <a:pPr marL="1588" lvl="1" indent="0">
              <a:buNone/>
            </a:pPr>
            <a:endParaRPr lang="de-DE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241" y="2518736"/>
            <a:ext cx="2185652" cy="218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SOLID Principles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8432302" cy="439419"/>
          </a:xfrm>
        </p:spPr>
        <p:txBody>
          <a:bodyPr/>
          <a:lstStyle/>
          <a:p>
            <a:pPr marL="1588" lvl="1" indent="0">
              <a:buNone/>
            </a:pPr>
            <a:r>
              <a:rPr lang="de-DE" b="1" smtClean="0"/>
              <a:t>DIP: </a:t>
            </a:r>
            <a:r>
              <a:rPr lang="de-DE" smtClean="0"/>
              <a:t>Dependency Inversion Principle</a:t>
            </a:r>
            <a:endParaRPr lang="de-DE" dirty="0" smtClean="0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gray">
          <a:xfrm>
            <a:off x="422275" y="1849120"/>
            <a:ext cx="8484639" cy="10766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2pPr>
            <a:lvl3pPr marL="539750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3pPr>
            <a:lvl4pPr marL="809625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Segoe UI" pitchFamily="34" charset="0"/>
              <a:buChar char="-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4pPr>
            <a:lvl5pPr marL="1079500" indent="-269875" algn="l" defTabSz="900113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Segoe UI" pitchFamily="34" charset="0"/>
              <a:buChar char="-"/>
              <a:defRPr lang="de-DE" kern="1200" dirty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5pPr>
            <a:lvl6pPr marL="1347788" indent="-271463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6pPr>
            <a:lvl7pPr marL="1617663" indent="-271463" algn="l" defTabSz="914400" rtl="0" eaLnBrk="1" latinLnBrk="0" hangingPunct="1">
              <a:spcBef>
                <a:spcPts val="300"/>
              </a:spcBef>
              <a:buClr>
                <a:schemeClr val="tx1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smtClean="0"/>
              <a:t>“A. High-level modules should not depend on low-level modules. Both should depend on abstractions.”</a:t>
            </a:r>
            <a:endParaRPr lang="de-CH" sz="2400"/>
          </a:p>
        </p:txBody>
      </p:sp>
      <p:sp>
        <p:nvSpPr>
          <p:cNvPr id="11" name="Inhaltsplatzhalter 2"/>
          <p:cNvSpPr txBox="1">
            <a:spLocks/>
          </p:cNvSpPr>
          <p:nvPr/>
        </p:nvSpPr>
        <p:spPr bwMode="gray">
          <a:xfrm>
            <a:off x="2251705" y="5652898"/>
            <a:ext cx="3092455" cy="4394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2pPr>
            <a:lvl3pPr marL="539750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3pPr>
            <a:lvl4pPr marL="809625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Segoe UI" pitchFamily="34" charset="0"/>
              <a:buChar char="-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4pPr>
            <a:lvl5pPr marL="1079500" indent="-269875" algn="l" defTabSz="900113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Segoe UI" pitchFamily="34" charset="0"/>
              <a:buChar char="-"/>
              <a:defRPr lang="de-DE" kern="1200" dirty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5pPr>
            <a:lvl6pPr marL="1347788" indent="-271463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6pPr>
            <a:lvl7pPr marL="1617663" indent="-271463" algn="l" defTabSz="914400" rtl="0" eaLnBrk="1" latinLnBrk="0" hangingPunct="1">
              <a:spcBef>
                <a:spcPts val="300"/>
              </a:spcBef>
              <a:buClr>
                <a:schemeClr val="tx1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lvl="1" indent="0">
              <a:buFont typeface="Wingdings" pitchFamily="2" charset="2"/>
              <a:buNone/>
            </a:pPr>
            <a:r>
              <a:rPr lang="de-CH" smtClean="0"/>
              <a:t>Robert C. Martin</a:t>
            </a:r>
            <a:endParaRPr lang="de-CH"/>
          </a:p>
        </p:txBody>
      </p:sp>
      <p:pic>
        <p:nvPicPr>
          <p:cNvPr id="10" name="Picture 2" descr="http://agile2012.agilealliance.org/files/1913/3529/4063/Robert_Martin-nobu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4175093"/>
            <a:ext cx="1800319" cy="180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nhaltsplatzhalter 2"/>
          <p:cNvSpPr txBox="1">
            <a:spLocks/>
          </p:cNvSpPr>
          <p:nvPr/>
        </p:nvSpPr>
        <p:spPr bwMode="gray">
          <a:xfrm>
            <a:off x="360000" y="2791507"/>
            <a:ext cx="8484639" cy="10766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2pPr>
            <a:lvl3pPr marL="539750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3pPr>
            <a:lvl4pPr marL="809625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Segoe UI" pitchFamily="34" charset="0"/>
              <a:buChar char="-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4pPr>
            <a:lvl5pPr marL="1079500" indent="-269875" algn="l" defTabSz="900113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Segoe UI" pitchFamily="34" charset="0"/>
              <a:buChar char="-"/>
              <a:defRPr lang="de-DE" kern="1200" dirty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5pPr>
            <a:lvl6pPr marL="1347788" indent="-271463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6pPr>
            <a:lvl7pPr marL="1617663" indent="-271463" algn="l" defTabSz="914400" rtl="0" eaLnBrk="1" latinLnBrk="0" hangingPunct="1">
              <a:spcBef>
                <a:spcPts val="300"/>
              </a:spcBef>
              <a:buClr>
                <a:schemeClr val="tx1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smtClean="0"/>
              <a:t>B. Abstractions should not depend on details. Details should depend on abstractions.</a:t>
            </a:r>
            <a:endParaRPr lang="de-CH" sz="2400"/>
          </a:p>
        </p:txBody>
      </p:sp>
    </p:spTree>
    <p:extLst>
      <p:ext uri="{BB962C8B-B14F-4D97-AF65-F5344CB8AC3E}">
        <p14:creationId xmlns:p14="http://schemas.microsoft.com/office/powerpoint/2010/main" val="9152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SOLID Principles: DIP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75" y="875022"/>
            <a:ext cx="5361344" cy="351966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39385" y="1407629"/>
            <a:ext cx="8807491" cy="3085215"/>
            <a:chOff x="139385" y="1407629"/>
            <a:chExt cx="8807491" cy="3085215"/>
          </a:xfrm>
        </p:grpSpPr>
        <p:sp>
          <p:nvSpPr>
            <p:cNvPr id="5" name="TextBox 4"/>
            <p:cNvSpPr txBox="1"/>
            <p:nvPr/>
          </p:nvSpPr>
          <p:spPr>
            <a:xfrm>
              <a:off x="6209212" y="1407629"/>
              <a:ext cx="1997726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CH" sz="3200" smtClean="0"/>
                <a:t>PolicyLayer</a:t>
              </a:r>
              <a:endParaRPr lang="de-CH" sz="3200" dirty="0" err="1" smtClean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57952" y="3303298"/>
              <a:ext cx="201459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CH" sz="3200" smtClean="0"/>
                <a:t>UtilityLayer</a:t>
              </a:r>
              <a:endParaRPr lang="de-CH" sz="3200" dirty="0" err="1" smtClean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205425" y="2515998"/>
              <a:ext cx="8741451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39385" y="4492844"/>
              <a:ext cx="8741451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3893859" y="4775274"/>
            <a:ext cx="1889760" cy="121566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2000" smtClean="0">
                <a:solidFill>
                  <a:schemeClr val="tx1"/>
                </a:solidFill>
              </a:rPr>
              <a:t>ColorConsoleWriter</a:t>
            </a:r>
            <a:endParaRPr lang="de-CH" sz="20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9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66" y="875022"/>
            <a:ext cx="5084480" cy="5147510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SOLID Principles: DIP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  <p:grpSp>
        <p:nvGrpSpPr>
          <p:cNvPr id="11" name="Group 10"/>
          <p:cNvGrpSpPr/>
          <p:nvPr/>
        </p:nvGrpSpPr>
        <p:grpSpPr>
          <a:xfrm>
            <a:off x="205425" y="1520782"/>
            <a:ext cx="8828537" cy="3893674"/>
            <a:chOff x="205425" y="1520782"/>
            <a:chExt cx="8828537" cy="3893674"/>
          </a:xfrm>
        </p:grpSpPr>
        <p:sp>
          <p:nvSpPr>
            <p:cNvPr id="5" name="TextBox 4"/>
            <p:cNvSpPr txBox="1"/>
            <p:nvPr/>
          </p:nvSpPr>
          <p:spPr>
            <a:xfrm>
              <a:off x="6426387" y="1520782"/>
              <a:ext cx="1997726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CH" sz="3200" smtClean="0"/>
                <a:t>PolicyLayer</a:t>
              </a:r>
              <a:endParaRPr lang="de-CH" sz="3200" dirty="0" err="1" smtClean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38759" y="4922013"/>
              <a:ext cx="201459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CH" sz="3200" smtClean="0"/>
                <a:t>UtilityLayer</a:t>
              </a:r>
              <a:endParaRPr lang="de-CH" sz="3200" dirty="0" err="1" smtClean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292511" y="2414633"/>
              <a:ext cx="8741451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142266" y="2781293"/>
              <a:ext cx="2607575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CH" sz="3200" smtClean="0"/>
                <a:t>Mechanism Layer</a:t>
              </a:r>
              <a:endParaRPr lang="de-CH" sz="3200" dirty="0" err="1" smtClean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205425" y="4313936"/>
              <a:ext cx="8741451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934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S.O.L.I.D Bad Smells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1"/>
            <a:r>
              <a:rPr lang="de-DE" smtClean="0"/>
              <a:t>If-Statement, welches Typen unterscheidet -&gt; OCP</a:t>
            </a:r>
          </a:p>
          <a:p>
            <a:pPr lvl="1"/>
            <a:r>
              <a:rPr lang="de-DE" smtClean="0"/>
              <a:t>Interface-Methoden, welche in vielen Fällen nicht implementiert werden müssen -&gt; ISP</a:t>
            </a:r>
          </a:p>
          <a:p>
            <a:pPr lvl="1"/>
            <a:r>
              <a:rPr lang="de-DE" smtClean="0"/>
              <a:t>Modelierung von IS-A Beziehungen, welche nicht ganz passen -&gt; LSP</a:t>
            </a:r>
          </a:p>
          <a:p>
            <a:pPr lvl="1"/>
            <a:r>
              <a:rPr lang="de-DE" smtClean="0"/>
              <a:t>Interface Pollution -&gt; ISP</a:t>
            </a:r>
          </a:p>
          <a:p>
            <a:pPr lvl="1"/>
            <a:r>
              <a:rPr lang="de-DE" smtClean="0"/>
              <a:t>FAT Interfaces -&gt; ISP</a:t>
            </a:r>
          </a:p>
          <a:p>
            <a:pPr lvl="1"/>
            <a:r>
              <a:rPr lang="de-DE" smtClean="0"/>
              <a:t>Methodennamen wie: UpdateAndSaveCustomer(), VerifyAndSaveData() -&gt; SRP</a:t>
            </a:r>
          </a:p>
          <a:p>
            <a:pPr lvl="1"/>
            <a:r>
              <a:rPr lang="de-DE" smtClean="0"/>
              <a:t>Klassennamen wie CustomerManager -&gt; SRP.</a:t>
            </a:r>
          </a:p>
          <a:p>
            <a:pPr lvl="2"/>
            <a:endParaRPr lang="de-DE"/>
          </a:p>
          <a:p>
            <a:pPr lvl="1"/>
            <a:endParaRPr lang="de-DE" dirty="0" smtClean="0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189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S.O.L.I.D Resources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1"/>
            <a:r>
              <a:rPr lang="de-DE" smtClean="0"/>
              <a:t>SOLID Wikipedia</a:t>
            </a:r>
          </a:p>
          <a:p>
            <a:pPr lvl="2"/>
            <a:r>
              <a:rPr lang="de-DE">
                <a:hlinkClick r:id="rId3"/>
              </a:rPr>
              <a:t>http://en.wikipedia.org/wiki/SOLID_(object-oriented_design</a:t>
            </a:r>
            <a:r>
              <a:rPr lang="de-DE" smtClean="0">
                <a:hlinkClick r:id="rId3"/>
              </a:rPr>
              <a:t>)</a:t>
            </a:r>
            <a:endParaRPr lang="de-DE"/>
          </a:p>
          <a:p>
            <a:pPr lvl="1"/>
            <a:r>
              <a:rPr lang="de-DE" smtClean="0"/>
              <a:t>Hanselminutes Podcast 145: SOLID Principles with Uncle Bob</a:t>
            </a:r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www.hanselman.com/blog/HanselminutesPodcast145SOLIDPrinciplesWithUncleBobRobertCMartin.aspx</a:t>
            </a:r>
            <a:endParaRPr lang="de-DE"/>
          </a:p>
          <a:p>
            <a:pPr lvl="1"/>
            <a:r>
              <a:rPr lang="de-DE" smtClean="0"/>
              <a:t>Pablos Solid Ebook</a:t>
            </a:r>
          </a:p>
          <a:p>
            <a:pPr lvl="2"/>
            <a:r>
              <a:rPr lang="de-DE">
                <a:hlinkClick r:id="rId5"/>
              </a:rPr>
              <a:t>http://</a:t>
            </a:r>
            <a:r>
              <a:rPr lang="de-DE" smtClean="0">
                <a:hlinkClick r:id="rId5"/>
              </a:rPr>
              <a:t>lostechies.com/wp-content/uploads/2011/03/pablos_solid_ebook.pdf</a:t>
            </a:r>
            <a:endParaRPr lang="de-DE" smtClean="0"/>
          </a:p>
          <a:p>
            <a:pPr lvl="1"/>
            <a:r>
              <a:rPr lang="de-DE" smtClean="0"/>
              <a:t>Objectmentor.com (Uncle Bob)</a:t>
            </a:r>
          </a:p>
          <a:p>
            <a:pPr lvl="2"/>
            <a:r>
              <a:rPr lang="de-DE">
                <a:hlinkClick r:id="rId6"/>
              </a:rPr>
              <a:t>http://</a:t>
            </a:r>
            <a:r>
              <a:rPr lang="de-DE" smtClean="0">
                <a:hlinkClick r:id="rId6"/>
              </a:rPr>
              <a:t>www.objectmentor.com/resources/articles/srp.pdf</a:t>
            </a:r>
            <a:endParaRPr lang="de-DE" smtClean="0"/>
          </a:p>
          <a:p>
            <a:pPr lvl="2"/>
            <a:r>
              <a:rPr lang="de-DE">
                <a:hlinkClick r:id="rId7"/>
              </a:rPr>
              <a:t>http://</a:t>
            </a:r>
            <a:r>
              <a:rPr lang="de-DE" smtClean="0">
                <a:hlinkClick r:id="rId7"/>
              </a:rPr>
              <a:t>www.objectmentor.com/resources/articles/ocp.pdf</a:t>
            </a:r>
            <a:endParaRPr lang="de-DE" smtClean="0"/>
          </a:p>
          <a:p>
            <a:pPr lvl="2"/>
            <a:r>
              <a:rPr lang="de-DE">
                <a:hlinkClick r:id="rId8"/>
              </a:rPr>
              <a:t>http://</a:t>
            </a:r>
            <a:r>
              <a:rPr lang="de-DE" smtClean="0">
                <a:hlinkClick r:id="rId8"/>
              </a:rPr>
              <a:t>www.objectmentor.com/resources/articles/lsp.pdf</a:t>
            </a:r>
            <a:endParaRPr lang="de-DE" smtClean="0"/>
          </a:p>
          <a:p>
            <a:pPr lvl="2"/>
            <a:r>
              <a:rPr lang="de-DE">
                <a:hlinkClick r:id="rId9"/>
              </a:rPr>
              <a:t>http://</a:t>
            </a:r>
            <a:r>
              <a:rPr lang="de-DE" smtClean="0">
                <a:hlinkClick r:id="rId9"/>
              </a:rPr>
              <a:t>www.objectmentor.com/resources/articles/isp.pdf</a:t>
            </a:r>
            <a:endParaRPr lang="de-DE" smtClean="0"/>
          </a:p>
          <a:p>
            <a:pPr lvl="2"/>
            <a:r>
              <a:rPr lang="de-DE">
                <a:hlinkClick r:id="rId10"/>
              </a:rPr>
              <a:t>http://</a:t>
            </a:r>
            <a:r>
              <a:rPr lang="de-DE" smtClean="0">
                <a:hlinkClick r:id="rId10"/>
              </a:rPr>
              <a:t>www.objectmentor.com/resources/articles/dip.pdf</a:t>
            </a:r>
            <a:endParaRPr lang="de-DE" smtClean="0"/>
          </a:p>
          <a:p>
            <a:pPr lvl="2"/>
            <a:endParaRPr lang="de-DE"/>
          </a:p>
          <a:p>
            <a:pPr lvl="1"/>
            <a:endParaRPr lang="de-DE" dirty="0" smtClean="0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233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Domain Driven Design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4C193F-02F4-43ED-A231-A7849CCE32B0}" type="slidenum">
              <a:rPr lang="de-DE" smtClean="0"/>
              <a:pPr>
                <a:defRPr/>
              </a:pPr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10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Domain Driven Design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1"/>
            <a:r>
              <a:rPr lang="de-DE" smtClean="0"/>
              <a:t>2003: Domain-Driven Design by Eric Evans</a:t>
            </a:r>
          </a:p>
          <a:p>
            <a:pPr lvl="1"/>
            <a:r>
              <a:rPr lang="de-DE" smtClean="0"/>
              <a:t>„Tackling Complexity in the Heart of Software“</a:t>
            </a:r>
          </a:p>
          <a:p>
            <a:pPr lvl="1"/>
            <a:endParaRPr lang="de-DE"/>
          </a:p>
          <a:p>
            <a:pPr lvl="1"/>
            <a:endParaRPr lang="de-DE" smtClean="0"/>
          </a:p>
          <a:p>
            <a:pPr marL="1588" lvl="1" indent="0">
              <a:buNone/>
            </a:pPr>
            <a:endParaRPr lang="de-DE" smtClean="0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47</a:t>
            </a:fld>
            <a:endParaRPr lang="de-DE" dirty="0"/>
          </a:p>
        </p:txBody>
      </p:sp>
      <p:pic>
        <p:nvPicPr>
          <p:cNvPr id="10246" name="Picture 6" descr="http://www.duncannisbet.co.uk/wp-content/uploads/2014/04/DomainDrivenDesign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592" y="2534760"/>
            <a:ext cx="2467927" cy="326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dddcommunity.org/wp-content/uploads/files/images/eri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2534761"/>
            <a:ext cx="2190160" cy="326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92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Was ist Domain Driven Design?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48</a:t>
            </a:fld>
            <a:endParaRPr lang="de-DE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 bwMode="gray">
          <a:xfrm>
            <a:off x="640556" y="4741784"/>
            <a:ext cx="7360604" cy="5911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2pPr>
            <a:lvl3pPr marL="539750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3pPr>
            <a:lvl4pPr marL="809625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Segoe UI" pitchFamily="34" charset="0"/>
              <a:buChar char="-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4pPr>
            <a:lvl5pPr marL="1079500" indent="-269875" algn="l" defTabSz="900113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Segoe UI" pitchFamily="34" charset="0"/>
              <a:buChar char="-"/>
              <a:defRPr lang="de-DE" kern="1200" dirty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5pPr>
            <a:lvl6pPr marL="1347788" indent="-271463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6pPr>
            <a:lvl7pPr marL="1617663" indent="-271463" algn="l" defTabSz="914400" rtl="0" eaLnBrk="1" latinLnBrk="0" hangingPunct="1">
              <a:spcBef>
                <a:spcPts val="300"/>
              </a:spcBef>
              <a:buClr>
                <a:schemeClr val="tx1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smtClean="0"/>
              <a:t>“DDD is just OO software done right.”</a:t>
            </a:r>
            <a:endParaRPr lang="de-CH" sz="320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gray">
          <a:xfrm>
            <a:off x="535486" y="1239829"/>
            <a:ext cx="7360604" cy="956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2pPr>
            <a:lvl3pPr marL="539750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3pPr>
            <a:lvl4pPr marL="809625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Segoe UI" pitchFamily="34" charset="0"/>
              <a:buChar char="-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4pPr>
            <a:lvl5pPr marL="1079500" indent="-269875" algn="l" defTabSz="900113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Segoe UI" pitchFamily="34" charset="0"/>
              <a:buChar char="-"/>
              <a:defRPr lang="de-DE" kern="1200" dirty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5pPr>
            <a:lvl6pPr marL="1347788" indent="-271463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6pPr>
            <a:lvl7pPr marL="1617663" indent="-271463" algn="l" defTabSz="914400" rtl="0" eaLnBrk="1" latinLnBrk="0" hangingPunct="1">
              <a:spcBef>
                <a:spcPts val="300"/>
              </a:spcBef>
              <a:buClr>
                <a:schemeClr val="tx1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smtClean="0"/>
              <a:t>“a collection of principles and patterns that help developers craft elegant object system.”</a:t>
            </a:r>
            <a:endParaRPr lang="de-CH" sz="2800"/>
          </a:p>
        </p:txBody>
      </p:sp>
      <p:sp>
        <p:nvSpPr>
          <p:cNvPr id="9" name="Inhaltsplatzhalter 2"/>
          <p:cNvSpPr txBox="1">
            <a:spLocks/>
          </p:cNvSpPr>
          <p:nvPr/>
        </p:nvSpPr>
        <p:spPr bwMode="gray">
          <a:xfrm>
            <a:off x="1477146" y="2739266"/>
            <a:ext cx="7360604" cy="956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2pPr>
            <a:lvl3pPr marL="539750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3pPr>
            <a:lvl4pPr marL="809625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Segoe UI" pitchFamily="34" charset="0"/>
              <a:buChar char="-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4pPr>
            <a:lvl5pPr marL="1079500" indent="-269875" algn="l" defTabSz="900113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Segoe UI" pitchFamily="34" charset="0"/>
              <a:buChar char="-"/>
              <a:defRPr lang="de-DE" kern="1200" dirty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5pPr>
            <a:lvl6pPr marL="1347788" indent="-271463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6pPr>
            <a:lvl7pPr marL="1617663" indent="-271463" algn="l" defTabSz="914400" rtl="0" eaLnBrk="1" latinLnBrk="0" hangingPunct="1">
              <a:spcBef>
                <a:spcPts val="300"/>
              </a:spcBef>
              <a:buClr>
                <a:schemeClr val="tx1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smtClean="0"/>
              <a:t>“Ein philosophischer Ansatz, wie Problemdomänen in Software implementiert werden sollten”</a:t>
            </a:r>
            <a:endParaRPr lang="de-CH" sz="2800"/>
          </a:p>
        </p:txBody>
      </p:sp>
    </p:spTree>
    <p:extLst>
      <p:ext uri="{BB962C8B-B14F-4D97-AF65-F5344CB8AC3E}">
        <p14:creationId xmlns:p14="http://schemas.microsoft.com/office/powerpoint/2010/main" val="358672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Domain Driven Design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1"/>
            <a:r>
              <a:rPr lang="de-DE" smtClean="0"/>
              <a:t>Der Hauptfokus liegt auf der Domäne und deren Logik</a:t>
            </a:r>
          </a:p>
          <a:p>
            <a:pPr lvl="1"/>
            <a:r>
              <a:rPr lang="de-DE" smtClean="0"/>
              <a:t>Komplexität wird durch ein Model sichtbar gemacht</a:t>
            </a:r>
          </a:p>
          <a:p>
            <a:pPr lvl="1"/>
            <a:r>
              <a:rPr lang="de-DE" smtClean="0"/>
              <a:t>Domain Experts und Entwickler verfeinern das Model iterativ</a:t>
            </a:r>
          </a:p>
          <a:p>
            <a:pPr lvl="1"/>
            <a:r>
              <a:rPr lang="de-DE" smtClean="0"/>
              <a:t>Aus dem Model entsteht der Code.</a:t>
            </a:r>
          </a:p>
          <a:p>
            <a:pPr marL="1588" lvl="1" indent="0">
              <a:buNone/>
            </a:pPr>
            <a:endParaRPr lang="de-DE" smtClean="0"/>
          </a:p>
          <a:p>
            <a:pPr marL="1588" lvl="1" indent="0">
              <a:buNone/>
            </a:pPr>
            <a:endParaRPr lang="de-DE" smtClean="0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561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Einleitung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4C193F-02F4-43ED-A231-A7849CCE32B0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498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Der Klassische Ansatz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CH" noProof="0" smtClean="0"/>
              <a:pPr>
                <a:defRPr/>
              </a:pPr>
              <a:t>50</a:t>
            </a:fld>
            <a:endParaRPr lang="de-CH" noProof="0"/>
          </a:p>
        </p:txBody>
      </p:sp>
      <p:pic>
        <p:nvPicPr>
          <p:cNvPr id="8" name="Grafik 1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407604" y="4821088"/>
            <a:ext cx="856296" cy="952030"/>
          </a:xfrm>
          <a:prstGeom prst="rect">
            <a:avLst/>
          </a:prstGeom>
        </p:spPr>
      </p:pic>
      <p:pic>
        <p:nvPicPr>
          <p:cNvPr id="9" name="Grafik 2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411289" y="1074551"/>
            <a:ext cx="1013775" cy="10934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00833" y="1074551"/>
            <a:ext cx="1174209" cy="1301693"/>
            <a:chOff x="400833" y="1074551"/>
            <a:chExt cx="1174209" cy="1301693"/>
          </a:xfrm>
        </p:grpSpPr>
        <p:pic>
          <p:nvPicPr>
            <p:cNvPr id="10" name="Picture 2" descr="Mann Lavinias grau 50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00833" y="1074551"/>
              <a:ext cx="510241" cy="1301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Grafik 25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170946" y="1199462"/>
              <a:ext cx="404096" cy="525935"/>
            </a:xfrm>
            <a:prstGeom prst="rect">
              <a:avLst/>
            </a:prstGeom>
          </p:spPr>
        </p:pic>
      </p:grpSp>
      <p:pic>
        <p:nvPicPr>
          <p:cNvPr id="12" name="Grafik 27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499044" y="2597224"/>
            <a:ext cx="838267" cy="1676536"/>
          </a:xfrm>
          <a:prstGeom prst="rect">
            <a:avLst/>
          </a:prstGeom>
        </p:spPr>
      </p:pic>
      <p:pic>
        <p:nvPicPr>
          <p:cNvPr id="5122" name="Picture 2" descr="http://www.sqlshack.com/wp-content/uploads/2014/04/StarSchemaDatabas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558" y="4114135"/>
            <a:ext cx="2140138" cy="242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thedatafarm.com/files/media/image/WindowsLiveWriter/AgileEntityFramework4RepositoryPart1Mode_A423/image_2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" r="1" b="2574"/>
          <a:stretch/>
        </p:blipFill>
        <p:spPr bwMode="auto">
          <a:xfrm>
            <a:off x="5877944" y="2845820"/>
            <a:ext cx="2629790" cy="193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5999872" y="4953388"/>
            <a:ext cx="1666240" cy="584032"/>
            <a:chOff x="5999872" y="4953388"/>
            <a:chExt cx="1666240" cy="584032"/>
          </a:xfrm>
        </p:grpSpPr>
        <p:sp>
          <p:nvSpPr>
            <p:cNvPr id="3" name="Bent-Up Arrow 2"/>
            <p:cNvSpPr/>
            <p:nvPr/>
          </p:nvSpPr>
          <p:spPr>
            <a:xfrm>
              <a:off x="5999872" y="4953388"/>
              <a:ext cx="1666240" cy="584032"/>
            </a:xfrm>
            <a:prstGeom prst="bentUpArrow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 sz="1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14452" y="4966067"/>
              <a:ext cx="807913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CH" sz="2800" smtClean="0"/>
                <a:t>ORM</a:t>
              </a:r>
              <a:endParaRPr lang="de-CH" sz="2800" dirty="0" err="1" smtClean="0"/>
            </a:p>
          </p:txBody>
        </p:sp>
      </p:grpSp>
      <p:pic>
        <p:nvPicPr>
          <p:cNvPr id="5126" name="Picture 6" descr="http://i.microsoft.com/net/images/chrome/net-logo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0" y="3049091"/>
            <a:ext cx="935355" cy="93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139950" y="1114482"/>
            <a:ext cx="2663850" cy="935355"/>
            <a:chOff x="4139950" y="1114482"/>
            <a:chExt cx="2663850" cy="935355"/>
          </a:xfrm>
        </p:grpSpPr>
        <p:pic>
          <p:nvPicPr>
            <p:cNvPr id="20" name="Picture 6" descr="http://i.microsoft.com/net/images/chrome/net-logo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0" y="1114482"/>
              <a:ext cx="935355" cy="935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5486132" y="1349893"/>
              <a:ext cx="1317668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CH" sz="2800" smtClean="0"/>
                <a:t>&amp; XAML</a:t>
              </a:r>
              <a:endParaRPr lang="de-CH" sz="2800" dirty="0" err="1" smtClean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450601" y="2281583"/>
            <a:ext cx="263283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800" smtClean="0"/>
              <a:t>ASP.NET WebAPI</a:t>
            </a:r>
            <a:endParaRPr lang="de-CH" sz="2800" dirty="0" err="1" smtClean="0"/>
          </a:p>
        </p:txBody>
      </p:sp>
    </p:spTree>
    <p:extLst>
      <p:ext uri="{BB962C8B-B14F-4D97-AF65-F5344CB8AC3E}">
        <p14:creationId xmlns:p14="http://schemas.microsoft.com/office/powerpoint/2010/main" val="260678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Domain Driven Design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CH" noProof="0" smtClean="0"/>
              <a:pPr>
                <a:defRPr/>
              </a:pPr>
              <a:t>51</a:t>
            </a:fld>
            <a:endParaRPr lang="de-CH" noProof="0"/>
          </a:p>
        </p:txBody>
      </p:sp>
      <p:grpSp>
        <p:nvGrpSpPr>
          <p:cNvPr id="8" name="Group 7"/>
          <p:cNvGrpSpPr/>
          <p:nvPr/>
        </p:nvGrpSpPr>
        <p:grpSpPr>
          <a:xfrm>
            <a:off x="400833" y="1074551"/>
            <a:ext cx="1174209" cy="1301693"/>
            <a:chOff x="400833" y="1074551"/>
            <a:chExt cx="1174209" cy="1301693"/>
          </a:xfrm>
        </p:grpSpPr>
        <p:pic>
          <p:nvPicPr>
            <p:cNvPr id="10" name="Picture 2" descr="Mann Lavinias grau 5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00833" y="1074551"/>
              <a:ext cx="510241" cy="1301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Grafik 25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170946" y="1199462"/>
              <a:ext cx="404096" cy="525935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840639" y="957775"/>
            <a:ext cx="2003990" cy="1525683"/>
            <a:chOff x="2840639" y="957775"/>
            <a:chExt cx="2003990" cy="152568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612" y="957775"/>
              <a:ext cx="1375132" cy="128387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840639" y="2268014"/>
              <a:ext cx="200399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400" smtClean="0"/>
                <a:t>Ubiquitous Language</a:t>
              </a:r>
              <a:endParaRPr lang="de-CH" sz="1400" dirty="0" err="1" smtClean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22017" y="3439271"/>
            <a:ext cx="4165245" cy="2113097"/>
            <a:chOff x="3222017" y="3439271"/>
            <a:chExt cx="4165245" cy="2113097"/>
          </a:xfrm>
        </p:grpSpPr>
        <p:sp>
          <p:nvSpPr>
            <p:cNvPr id="18" name="TextBox 17"/>
            <p:cNvSpPr txBox="1"/>
            <p:nvPr/>
          </p:nvSpPr>
          <p:spPr>
            <a:xfrm>
              <a:off x="4433419" y="5336924"/>
              <a:ext cx="87122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400" smtClean="0"/>
                <a:t>Model</a:t>
              </a:r>
              <a:endParaRPr lang="de-CH" sz="1400" dirty="0" err="1" smtClean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2017" y="3439271"/>
              <a:ext cx="4165245" cy="18976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615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Domain Driven Design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CH" noProof="0" smtClean="0"/>
              <a:pPr>
                <a:defRPr/>
              </a:pPr>
              <a:t>52</a:t>
            </a:fld>
            <a:endParaRPr lang="de-CH" noProof="0"/>
          </a:p>
        </p:txBody>
      </p:sp>
      <p:pic>
        <p:nvPicPr>
          <p:cNvPr id="10" name="Picture 2" descr="Mann Lavinias grau 5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00833" y="1074551"/>
            <a:ext cx="510241" cy="1301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2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70946" y="1199462"/>
            <a:ext cx="404096" cy="5259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80319" y="2874379"/>
            <a:ext cx="2003990" cy="1550427"/>
            <a:chOff x="280319" y="2874379"/>
            <a:chExt cx="2003990" cy="155042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275" y="2874379"/>
              <a:ext cx="1375132" cy="128387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80319" y="4209362"/>
              <a:ext cx="200399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400" smtClean="0"/>
                <a:t>Ubiquitous Language</a:t>
              </a:r>
              <a:endParaRPr lang="de-CH" sz="1400" dirty="0" err="1" smtClean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144518" y="3515360"/>
            <a:ext cx="5400041" cy="2485661"/>
            <a:chOff x="2714370" y="3280361"/>
            <a:chExt cx="4908488" cy="2229512"/>
          </a:xfrm>
        </p:grpSpPr>
        <p:sp>
          <p:nvSpPr>
            <p:cNvPr id="18" name="TextBox 17"/>
            <p:cNvSpPr txBox="1"/>
            <p:nvPr/>
          </p:nvSpPr>
          <p:spPr>
            <a:xfrm>
              <a:off x="4615180" y="5294429"/>
              <a:ext cx="200399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400" smtClean="0"/>
                <a:t>Knowledge-Rich Model</a:t>
              </a:r>
              <a:endParaRPr lang="de-CH" sz="1400" dirty="0" err="1" smtClean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4370" y="3280361"/>
              <a:ext cx="4908488" cy="1948408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834914" y="1014161"/>
            <a:ext cx="4165245" cy="2113097"/>
            <a:chOff x="3222017" y="3439271"/>
            <a:chExt cx="4165245" cy="2113097"/>
          </a:xfrm>
        </p:grpSpPr>
        <p:sp>
          <p:nvSpPr>
            <p:cNvPr id="17" name="TextBox 16"/>
            <p:cNvSpPr txBox="1"/>
            <p:nvPr/>
          </p:nvSpPr>
          <p:spPr>
            <a:xfrm>
              <a:off x="4433419" y="5336924"/>
              <a:ext cx="87122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de-CH" sz="1400" dirty="0" err="1" smtClean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2017" y="3439271"/>
              <a:ext cx="4165245" cy="1897653"/>
            </a:xfrm>
            <a:prstGeom prst="rect">
              <a:avLst/>
            </a:prstGeom>
          </p:spPr>
        </p:pic>
      </p:grpSp>
      <p:sp>
        <p:nvSpPr>
          <p:cNvPr id="20" name="Oval 19"/>
          <p:cNvSpPr/>
          <p:nvPr/>
        </p:nvSpPr>
        <p:spPr>
          <a:xfrm>
            <a:off x="6260031" y="691331"/>
            <a:ext cx="2284528" cy="9241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smtClean="0">
                <a:solidFill>
                  <a:schemeClr val="tx1"/>
                </a:solidFill>
              </a:rPr>
              <a:t>‘’Make implicit concepts explicit»</a:t>
            </a:r>
            <a:endParaRPr lang="de-CH" sz="1400" dirty="0" err="1" smtClean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883400" y="1771388"/>
            <a:ext cx="1908609" cy="6048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smtClean="0">
                <a:solidFill>
                  <a:schemeClr val="tx1"/>
                </a:solidFill>
              </a:rPr>
              <a:t>Supple Design</a:t>
            </a:r>
            <a:endParaRPr lang="de-CH" sz="1400" dirty="0" err="1" smtClean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605637" y="2802510"/>
            <a:ext cx="1630045" cy="1351280"/>
            <a:chOff x="3605637" y="2802510"/>
            <a:chExt cx="1630045" cy="1351280"/>
          </a:xfrm>
        </p:grpSpPr>
        <p:sp>
          <p:nvSpPr>
            <p:cNvPr id="22" name="Right Arrow 21"/>
            <p:cNvSpPr/>
            <p:nvPr/>
          </p:nvSpPr>
          <p:spPr>
            <a:xfrm rot="3289118">
              <a:off x="3683518" y="3300350"/>
              <a:ext cx="1351280" cy="355600"/>
            </a:xfrm>
            <a:prstGeom prst="rightArrow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05637" y="3309392"/>
              <a:ext cx="163004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mtClean="0"/>
                <a:t>DDD Konzepte</a:t>
              </a:r>
              <a:endParaRPr lang="de-CH" dirty="0" err="1" smtClean="0"/>
            </a:p>
          </p:txBody>
        </p:sp>
      </p:grpSp>
      <p:sp>
        <p:nvSpPr>
          <p:cNvPr id="24" name="Oval 23"/>
          <p:cNvSpPr/>
          <p:nvPr/>
        </p:nvSpPr>
        <p:spPr>
          <a:xfrm>
            <a:off x="6219077" y="2419753"/>
            <a:ext cx="1908609" cy="6048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smtClean="0">
                <a:solidFill>
                  <a:schemeClr val="tx1"/>
                </a:solidFill>
              </a:rPr>
              <a:t>Persistence Ignorance.</a:t>
            </a:r>
            <a:endParaRPr lang="de-CH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7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Domain Driven Design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CH" noProof="0" smtClean="0"/>
              <a:pPr>
                <a:defRPr/>
              </a:pPr>
              <a:t>53</a:t>
            </a:fld>
            <a:endParaRPr lang="de-CH" noProof="0"/>
          </a:p>
        </p:txBody>
      </p:sp>
      <p:pic>
        <p:nvPicPr>
          <p:cNvPr id="10" name="Picture 2" descr="Mann Lavinias grau 5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00833" y="1074551"/>
            <a:ext cx="510241" cy="1301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2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70946" y="1199462"/>
            <a:ext cx="404096" cy="525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75" y="2874379"/>
            <a:ext cx="1375132" cy="12838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319" y="4209362"/>
            <a:ext cx="200399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 smtClean="0"/>
              <a:t>Ubiquitous Language</a:t>
            </a:r>
            <a:endParaRPr lang="de-CH" sz="1400" dirty="0" err="1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680" y="714923"/>
            <a:ext cx="4770865" cy="189377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175092" y="2893833"/>
            <a:ext cx="1758307" cy="42151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smtClean="0">
                <a:solidFill>
                  <a:schemeClr val="tx1"/>
                </a:solidFill>
              </a:rPr>
              <a:t>Repositories</a:t>
            </a:r>
            <a:endParaRPr lang="de-CH" sz="1400" dirty="0" err="1" smtClean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692805" y="1498915"/>
            <a:ext cx="1605280" cy="42151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smtClean="0">
                <a:solidFill>
                  <a:schemeClr val="tx1"/>
                </a:solidFill>
              </a:rPr>
              <a:t>Aggregates</a:t>
            </a:r>
            <a:endParaRPr lang="de-CH" sz="1400" dirty="0" err="1" smtClean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295254" y="1033925"/>
            <a:ext cx="1605280" cy="42151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smtClean="0">
                <a:solidFill>
                  <a:schemeClr val="tx1"/>
                </a:solidFill>
              </a:rPr>
              <a:t>Entities</a:t>
            </a:r>
            <a:endParaRPr lang="de-CH" sz="1400" dirty="0" err="1" smtClean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7175092" y="1995129"/>
            <a:ext cx="1850875" cy="42151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smtClean="0">
                <a:solidFill>
                  <a:schemeClr val="tx1"/>
                </a:solidFill>
              </a:rPr>
              <a:t>Value Objects</a:t>
            </a:r>
            <a:endParaRPr lang="de-CH" sz="1400" dirty="0" err="1" smtClean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495249" y="2412213"/>
            <a:ext cx="1605280" cy="42151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smtClean="0">
                <a:solidFill>
                  <a:schemeClr val="tx1"/>
                </a:solidFill>
              </a:rPr>
              <a:t>Strategies</a:t>
            </a:r>
            <a:endParaRPr lang="de-CH" sz="1400" dirty="0" err="1" smtClean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448965" y="3305557"/>
            <a:ext cx="1605280" cy="42151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smtClean="0">
                <a:solidFill>
                  <a:schemeClr val="tx1"/>
                </a:solidFill>
              </a:rPr>
              <a:t>Modules.</a:t>
            </a:r>
            <a:endParaRPr lang="de-CH" sz="1400" dirty="0" err="1" smtClean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964" y="3942639"/>
            <a:ext cx="2254841" cy="212107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809466" y="2405931"/>
            <a:ext cx="2179093" cy="1818831"/>
            <a:chOff x="2809466" y="2405931"/>
            <a:chExt cx="2179093" cy="1818831"/>
          </a:xfrm>
        </p:grpSpPr>
        <p:sp>
          <p:nvSpPr>
            <p:cNvPr id="23" name="Right Arrow 22"/>
            <p:cNvSpPr/>
            <p:nvPr/>
          </p:nvSpPr>
          <p:spPr>
            <a:xfrm rot="3289118">
              <a:off x="2853588" y="3137547"/>
              <a:ext cx="1818831" cy="355600"/>
            </a:xfrm>
            <a:prstGeom prst="rightArrow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09466" y="2834643"/>
              <a:ext cx="2179093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Mit DDD Building Blocks und Techniken wird das Model zu Code</a:t>
              </a:r>
              <a:endParaRPr lang="de-CH" sz="16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59191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Domain Driven Design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CH" noProof="0" smtClean="0"/>
              <a:pPr>
                <a:defRPr/>
              </a:pPr>
              <a:t>54</a:t>
            </a:fld>
            <a:endParaRPr lang="de-CH" noProof="0"/>
          </a:p>
        </p:txBody>
      </p:sp>
      <p:pic>
        <p:nvPicPr>
          <p:cNvPr id="10" name="Picture 2" descr="Mann Lavinias grau 5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00833" y="1074551"/>
            <a:ext cx="510241" cy="1301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2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70946" y="1199462"/>
            <a:ext cx="404096" cy="525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75" y="2874379"/>
            <a:ext cx="1375132" cy="12838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319" y="4209362"/>
            <a:ext cx="200399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 smtClean="0"/>
              <a:t>Ubiquitous Language</a:t>
            </a:r>
            <a:endParaRPr lang="de-CH" sz="14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2809466" y="2834643"/>
            <a:ext cx="217909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mtClean="0"/>
              <a:t>Das Model und die UL entwickeln sich weiter…</a:t>
            </a:r>
            <a:endParaRPr lang="de-CH" dirty="0" err="1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21" y="1042890"/>
            <a:ext cx="3607117" cy="143183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815604" y="1887803"/>
            <a:ext cx="1605280" cy="5036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smtClean="0">
                <a:solidFill>
                  <a:schemeClr val="tx1"/>
                </a:solidFill>
              </a:rPr>
              <a:t>Bounded Context</a:t>
            </a:r>
            <a:endParaRPr lang="de-CH" sz="1400" dirty="0" err="1" smtClean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817359" y="2594441"/>
            <a:ext cx="1605280" cy="42151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smtClean="0">
                <a:solidFill>
                  <a:schemeClr val="tx1"/>
                </a:solidFill>
              </a:rPr>
              <a:t>Context Map</a:t>
            </a:r>
            <a:endParaRPr lang="de-CH" sz="1400" dirty="0" err="1" smtClean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817359" y="3218953"/>
            <a:ext cx="1850875" cy="42151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smtClean="0">
                <a:solidFill>
                  <a:schemeClr val="tx1"/>
                </a:solidFill>
              </a:rPr>
              <a:t>Distillation</a:t>
            </a:r>
            <a:endParaRPr lang="de-CH" sz="1400" dirty="0" err="1" smtClean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309" y="3800577"/>
            <a:ext cx="62388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8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 animBg="1"/>
      <p:bldP spid="17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Ubiquitous Language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5116240" cy="4352924"/>
          </a:xfrm>
        </p:spPr>
        <p:txBody>
          <a:bodyPr/>
          <a:lstStyle/>
          <a:p>
            <a:pPr lvl="1"/>
            <a:r>
              <a:rPr lang="de-DE" smtClean="0"/>
              <a:t>Vereinbarte Sprache zwischen Domain Experts und Technik</a:t>
            </a:r>
          </a:p>
          <a:p>
            <a:pPr lvl="1"/>
            <a:r>
              <a:rPr lang="de-DE" smtClean="0"/>
              <a:t>Wird im Lauf des Projekts iterativ optimiert und erweitert</a:t>
            </a:r>
          </a:p>
          <a:p>
            <a:pPr lvl="1"/>
            <a:r>
              <a:rPr lang="de-DE" smtClean="0"/>
              <a:t>Was im Model benannt wird fliesst in die UL ein.</a:t>
            </a:r>
            <a:endParaRPr lang="de-DE"/>
          </a:p>
          <a:p>
            <a:pPr lvl="1"/>
            <a:endParaRPr lang="de-DE" smtClean="0"/>
          </a:p>
          <a:p>
            <a:pPr marL="1588" lvl="1" indent="0">
              <a:buNone/>
            </a:pPr>
            <a:endParaRPr lang="de-DE" smtClean="0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55</a:t>
            </a:fld>
            <a:endParaRPr lang="de-DE" dirty="0"/>
          </a:p>
        </p:txBody>
      </p:sp>
      <p:grpSp>
        <p:nvGrpSpPr>
          <p:cNvPr id="8" name="Group 7"/>
          <p:cNvGrpSpPr/>
          <p:nvPr/>
        </p:nvGrpSpPr>
        <p:grpSpPr>
          <a:xfrm>
            <a:off x="6213759" y="1506415"/>
            <a:ext cx="2003990" cy="1525683"/>
            <a:chOff x="2840639" y="957775"/>
            <a:chExt cx="2003990" cy="152568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612" y="957775"/>
              <a:ext cx="1375132" cy="128387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840639" y="2268014"/>
              <a:ext cx="200399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400" smtClean="0"/>
                <a:t>Ubiquitous Language</a:t>
              </a:r>
              <a:endParaRPr lang="de-CH" sz="14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9412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PI: Persistence Ignorance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1"/>
            <a:r>
              <a:rPr lang="de-DE" smtClean="0"/>
              <a:t>„Es gibt keine Datenbank!“</a:t>
            </a:r>
          </a:p>
          <a:p>
            <a:pPr lvl="1"/>
            <a:r>
              <a:rPr lang="de-DE" smtClean="0"/>
              <a:t>Der Fokus liegt auf der Domäne</a:t>
            </a:r>
          </a:p>
          <a:p>
            <a:pPr lvl="1"/>
            <a:r>
              <a:rPr lang="de-DE" smtClean="0"/>
              <a:t>Entkopplung von Applikation und Infrastruktur.</a:t>
            </a:r>
            <a:endParaRPr lang="de-DE"/>
          </a:p>
          <a:p>
            <a:pPr lvl="1"/>
            <a:endParaRPr lang="de-DE" smtClean="0"/>
          </a:p>
          <a:p>
            <a:pPr marL="1588" lvl="1" indent="0">
              <a:buNone/>
            </a:pPr>
            <a:endParaRPr lang="de-DE" smtClean="0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221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DDD Building Blocks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57</a:t>
            </a:fld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8" y="740085"/>
            <a:ext cx="8533221" cy="5387895"/>
          </a:xfrm>
        </p:spPr>
      </p:pic>
    </p:spTree>
    <p:extLst>
      <p:ext uri="{BB962C8B-B14F-4D97-AF65-F5344CB8AC3E}">
        <p14:creationId xmlns:p14="http://schemas.microsoft.com/office/powerpoint/2010/main" val="370912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DDD Building Blocks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58</a:t>
            </a:fld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8" y="740085"/>
            <a:ext cx="8533221" cy="5387895"/>
          </a:xfrm>
        </p:spPr>
      </p:pic>
      <p:sp>
        <p:nvSpPr>
          <p:cNvPr id="8" name="Oval 7"/>
          <p:cNvSpPr/>
          <p:nvPr/>
        </p:nvSpPr>
        <p:spPr>
          <a:xfrm>
            <a:off x="2772487" y="5014404"/>
            <a:ext cx="1567023" cy="95504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03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Layered Architecture gemäss Eric Evans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952240" y="1290320"/>
            <a:ext cx="4744720" cy="4409439"/>
          </a:xfrm>
        </p:spPr>
        <p:txBody>
          <a:bodyPr/>
          <a:lstStyle/>
          <a:p>
            <a:pPr lvl="1"/>
            <a:r>
              <a:rPr lang="de-DE" smtClean="0"/>
              <a:t>Wir isolieren den Domain Layer</a:t>
            </a:r>
          </a:p>
          <a:p>
            <a:pPr lvl="1"/>
            <a:r>
              <a:rPr lang="de-DE" smtClean="0"/>
              <a:t>Der Fokus liegt auf dem Domain Layer</a:t>
            </a:r>
          </a:p>
          <a:p>
            <a:pPr lvl="1"/>
            <a:r>
              <a:rPr lang="de-DE" smtClean="0"/>
              <a:t>Bei der Entwicklung und Diskussion des Models blenden wir die anderen Layers aus.</a:t>
            </a:r>
          </a:p>
          <a:p>
            <a:pPr lvl="1"/>
            <a:endParaRPr lang="de-DE" smtClean="0"/>
          </a:p>
          <a:p>
            <a:pPr marL="1588" lvl="1" indent="0">
              <a:buNone/>
            </a:pPr>
            <a:endParaRPr lang="de-DE" smtClean="0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59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80497" y="1936805"/>
            <a:ext cx="5144279" cy="30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9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Was ist Softwarearchitektur?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6883400" y="4993379"/>
            <a:ext cx="1543615" cy="407324"/>
          </a:xfrm>
        </p:spPr>
        <p:txBody>
          <a:bodyPr/>
          <a:lstStyle/>
          <a:p>
            <a:r>
              <a:rPr lang="de-DE" smtClean="0"/>
              <a:t>-wikipedia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15" name="Inhaltsplatzhalter 2"/>
          <p:cNvSpPr txBox="1">
            <a:spLocks/>
          </p:cNvSpPr>
          <p:nvPr/>
        </p:nvSpPr>
        <p:spPr bwMode="gray">
          <a:xfrm>
            <a:off x="1460270" y="1718876"/>
            <a:ext cx="6375862" cy="272104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2pPr>
            <a:lvl3pPr marL="539750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3pPr>
            <a:lvl4pPr marL="809625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Segoe UI" pitchFamily="34" charset="0"/>
              <a:buChar char="-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4pPr>
            <a:lvl5pPr marL="1079500" indent="-269875" algn="l" defTabSz="900113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Segoe UI" pitchFamily="34" charset="0"/>
              <a:buChar char="-"/>
              <a:defRPr lang="de-DE" kern="1200" dirty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5pPr>
            <a:lvl6pPr marL="1347788" indent="-271463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6pPr>
            <a:lvl7pPr marL="1617663" indent="-271463" algn="l" defTabSz="914400" rtl="0" eaLnBrk="1" latinLnBrk="0" hangingPunct="1">
              <a:spcBef>
                <a:spcPts val="300"/>
              </a:spcBef>
              <a:buClr>
                <a:schemeClr val="tx1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/>
              <a:t>“Software </a:t>
            </a:r>
            <a:r>
              <a:rPr lang="en-US" sz="3200"/>
              <a:t>architecture is the high level </a:t>
            </a:r>
            <a:r>
              <a:rPr lang="en-US" sz="3200" b="1"/>
              <a:t>structure</a:t>
            </a:r>
            <a:r>
              <a:rPr lang="en-US" sz="3200"/>
              <a:t> of a software system, the </a:t>
            </a:r>
            <a:r>
              <a:rPr lang="en-US" sz="3200" b="1"/>
              <a:t>discipline</a:t>
            </a:r>
            <a:r>
              <a:rPr lang="en-US" sz="3200"/>
              <a:t> of creating such a high level structure, and the </a:t>
            </a:r>
            <a:r>
              <a:rPr lang="en-US" sz="3200" b="1"/>
              <a:t>documentation</a:t>
            </a:r>
            <a:r>
              <a:rPr lang="en-US" sz="3200"/>
              <a:t> of this structure</a:t>
            </a:r>
            <a:r>
              <a:rPr lang="en-US" sz="3200" smtClean="0"/>
              <a:t>.”</a:t>
            </a:r>
            <a:endParaRPr lang="de-CH" sz="3200"/>
          </a:p>
        </p:txBody>
      </p:sp>
    </p:spTree>
    <p:extLst>
      <p:ext uri="{BB962C8B-B14F-4D97-AF65-F5344CB8AC3E}">
        <p14:creationId xmlns:p14="http://schemas.microsoft.com/office/powerpoint/2010/main" val="189432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DDD Building Blocks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60</a:t>
            </a:fld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8" y="740085"/>
            <a:ext cx="8533221" cy="5387895"/>
          </a:xfrm>
        </p:spPr>
      </p:pic>
    </p:spTree>
    <p:extLst>
      <p:ext uri="{BB962C8B-B14F-4D97-AF65-F5344CB8AC3E}">
        <p14:creationId xmlns:p14="http://schemas.microsoft.com/office/powerpoint/2010/main" val="339836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DDD Building Blocks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61</a:t>
            </a:fld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8" y="740085"/>
            <a:ext cx="8533221" cy="5387895"/>
          </a:xfrm>
        </p:spPr>
      </p:pic>
      <p:sp>
        <p:nvSpPr>
          <p:cNvPr id="4" name="Oval 3"/>
          <p:cNvSpPr/>
          <p:nvPr/>
        </p:nvSpPr>
        <p:spPr>
          <a:xfrm>
            <a:off x="3391056" y="1950720"/>
            <a:ext cx="1567023" cy="95504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 smtClean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103447" y="3255070"/>
            <a:ext cx="1567023" cy="95504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0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Entities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4455840" cy="4352924"/>
          </a:xfrm>
        </p:spPr>
        <p:txBody>
          <a:bodyPr/>
          <a:lstStyle/>
          <a:p>
            <a:pPr lvl="1"/>
            <a:r>
              <a:rPr lang="de-DE" smtClean="0"/>
              <a:t>Entities stellen Business Objekte dar</a:t>
            </a:r>
          </a:p>
          <a:p>
            <a:pPr lvl="1"/>
            <a:r>
              <a:rPr lang="de-DE" smtClean="0"/>
              <a:t>Entities haben eine Identität und einen Life Cycle</a:t>
            </a:r>
          </a:p>
          <a:p>
            <a:pPr lvl="1"/>
            <a:r>
              <a:rPr lang="de-DE" smtClean="0"/>
              <a:t>Entities enthalten die Business Logik</a:t>
            </a:r>
          </a:p>
          <a:p>
            <a:pPr lvl="1"/>
            <a:r>
              <a:rPr lang="de-DE" smtClean="0"/>
              <a:t>Entities sind Knowledge-Rich.</a:t>
            </a:r>
          </a:p>
          <a:p>
            <a:pPr lvl="1"/>
            <a:endParaRPr lang="de-DE" smtClean="0"/>
          </a:p>
          <a:p>
            <a:pPr marL="1588" lvl="1" indent="0">
              <a:buNone/>
            </a:pPr>
            <a:endParaRPr lang="de-DE" smtClean="0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62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14" y="187575"/>
            <a:ext cx="365760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4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Value Objects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4455840" cy="4352924"/>
          </a:xfrm>
        </p:spPr>
        <p:txBody>
          <a:bodyPr/>
          <a:lstStyle/>
          <a:p>
            <a:pPr lvl="1"/>
            <a:r>
              <a:rPr lang="de-DE" smtClean="0"/>
              <a:t>Kleine Datenpakete</a:t>
            </a:r>
          </a:p>
          <a:p>
            <a:pPr lvl="1"/>
            <a:r>
              <a:rPr lang="de-DE" smtClean="0"/>
              <a:t>Keine Identität</a:t>
            </a:r>
          </a:p>
          <a:p>
            <a:pPr lvl="1"/>
            <a:r>
              <a:rPr lang="de-DE" smtClean="0"/>
              <a:t>Müssen nicht unterscheidbar sein</a:t>
            </a:r>
          </a:p>
          <a:p>
            <a:pPr lvl="1"/>
            <a:r>
              <a:rPr lang="de-DE" smtClean="0"/>
              <a:t>Vereinfachen das Model / entfernen Komplexität</a:t>
            </a:r>
          </a:p>
          <a:p>
            <a:pPr lvl="1"/>
            <a:r>
              <a:rPr lang="de-DE" smtClean="0"/>
              <a:t>Sind Immutable</a:t>
            </a:r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63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275" y="339975"/>
            <a:ext cx="3371850" cy="2809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0" y="3149850"/>
            <a:ext cx="25146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DDD Building Blocks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64</a:t>
            </a:fld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8" y="740085"/>
            <a:ext cx="8533221" cy="5387895"/>
          </a:xfrm>
        </p:spPr>
      </p:pic>
    </p:spTree>
    <p:extLst>
      <p:ext uri="{BB962C8B-B14F-4D97-AF65-F5344CB8AC3E}">
        <p14:creationId xmlns:p14="http://schemas.microsoft.com/office/powerpoint/2010/main" val="102268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DDD Building Blocks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65</a:t>
            </a:fld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8" y="740085"/>
            <a:ext cx="8533221" cy="5387895"/>
          </a:xfrm>
        </p:spPr>
      </p:pic>
      <p:sp>
        <p:nvSpPr>
          <p:cNvPr id="9" name="Oval 8"/>
          <p:cNvSpPr/>
          <p:nvPr/>
        </p:nvSpPr>
        <p:spPr>
          <a:xfrm>
            <a:off x="6714567" y="2696270"/>
            <a:ext cx="1567023" cy="95504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41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Aggregates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4110400" cy="4352924"/>
          </a:xfrm>
        </p:spPr>
        <p:txBody>
          <a:bodyPr/>
          <a:lstStyle/>
          <a:p>
            <a:pPr lvl="1"/>
            <a:r>
              <a:rPr lang="de-DE" smtClean="0"/>
              <a:t>Fachlich sinnvolle Konstrukte aus Entitäten und Value Objects</a:t>
            </a:r>
          </a:p>
          <a:p>
            <a:pPr lvl="1"/>
            <a:r>
              <a:rPr lang="de-DE" smtClean="0"/>
              <a:t>Haben immer 1 Root Entity</a:t>
            </a:r>
          </a:p>
          <a:p>
            <a:pPr lvl="1"/>
            <a:r>
              <a:rPr lang="de-DE" smtClean="0"/>
              <a:t>Ausserhalb des Aggregates kann nur die Root Entity referenziert werden</a:t>
            </a:r>
          </a:p>
          <a:p>
            <a:pPr lvl="1"/>
            <a:r>
              <a:rPr lang="de-DE" smtClean="0"/>
              <a:t>Die Root Entity ist verantwortlich für die Konsistenz des Aggregates.</a:t>
            </a:r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66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36" y="875022"/>
            <a:ext cx="4141040" cy="46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5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DDD Building Blocks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67</a:t>
            </a:fld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8" y="740085"/>
            <a:ext cx="8533221" cy="5387895"/>
          </a:xfrm>
        </p:spPr>
      </p:pic>
    </p:spTree>
    <p:extLst>
      <p:ext uri="{BB962C8B-B14F-4D97-AF65-F5344CB8AC3E}">
        <p14:creationId xmlns:p14="http://schemas.microsoft.com/office/powerpoint/2010/main" val="207492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DDD Building Blocks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68</a:t>
            </a:fld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8" y="740085"/>
            <a:ext cx="8533221" cy="5387895"/>
          </a:xfrm>
        </p:spPr>
      </p:pic>
      <p:sp>
        <p:nvSpPr>
          <p:cNvPr id="9" name="Oval 8"/>
          <p:cNvSpPr/>
          <p:nvPr/>
        </p:nvSpPr>
        <p:spPr>
          <a:xfrm>
            <a:off x="6049088" y="740085"/>
            <a:ext cx="1567023" cy="95504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292928" y="5088565"/>
            <a:ext cx="1567023" cy="95504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50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Factories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4455840" cy="4352924"/>
          </a:xfrm>
        </p:spPr>
        <p:txBody>
          <a:bodyPr/>
          <a:lstStyle/>
          <a:p>
            <a:pPr lvl="1"/>
            <a:r>
              <a:rPr lang="de-DE" smtClean="0"/>
              <a:t>Erstellen Entities/Aggregates</a:t>
            </a:r>
          </a:p>
          <a:p>
            <a:pPr lvl="1"/>
            <a:r>
              <a:rPr lang="de-DE" smtClean="0"/>
              <a:t>Benützen FACTORY Patterns</a:t>
            </a:r>
          </a:p>
          <a:p>
            <a:pPr lvl="1"/>
            <a:r>
              <a:rPr lang="de-DE" smtClean="0"/>
              <a:t>Kapseln die Logik, welche zum erstellen komplexer Objekte nötig ist.</a:t>
            </a:r>
          </a:p>
          <a:p>
            <a:pPr lvl="1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69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857" y="2507187"/>
            <a:ext cx="4093457" cy="3390375"/>
          </a:xfrm>
          <a:prstGeom prst="rect">
            <a:avLst/>
          </a:prstGeom>
          <a:effectLst>
            <a:reflection blurRad="6350"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09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CH" noProof="0" smtClean="0"/>
              <a:pPr>
                <a:defRPr/>
              </a:pPr>
              <a:t>7</a:t>
            </a:fld>
            <a:endParaRPr lang="de-CH" noProof="0"/>
          </a:p>
        </p:txBody>
      </p:sp>
      <p:sp>
        <p:nvSpPr>
          <p:cNvPr id="7" name="Rectangle 6"/>
          <p:cNvSpPr/>
          <p:nvPr/>
        </p:nvSpPr>
        <p:spPr>
          <a:xfrm>
            <a:off x="-116378" y="-58189"/>
            <a:ext cx="9659389" cy="7099069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 smtClean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174" y="601724"/>
            <a:ext cx="9168284" cy="554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7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Repositories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4455840" cy="4352924"/>
          </a:xfrm>
        </p:spPr>
        <p:txBody>
          <a:bodyPr/>
          <a:lstStyle/>
          <a:p>
            <a:pPr lvl="1"/>
            <a:r>
              <a:rPr lang="de-DE" smtClean="0"/>
              <a:t>Kapseln die Persistierung von Entities/Aggregates</a:t>
            </a:r>
          </a:p>
          <a:p>
            <a:pPr lvl="1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70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0" y="1133157"/>
            <a:ext cx="2514600" cy="4124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4393" y="3342640"/>
            <a:ext cx="214286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8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DDD Building Blocks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71</a:t>
            </a:fld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8" y="740085"/>
            <a:ext cx="8533221" cy="5387895"/>
          </a:xfrm>
        </p:spPr>
      </p:pic>
    </p:spTree>
    <p:extLst>
      <p:ext uri="{BB962C8B-B14F-4D97-AF65-F5344CB8AC3E}">
        <p14:creationId xmlns:p14="http://schemas.microsoft.com/office/powerpoint/2010/main" val="394573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DDD Building Blocks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72</a:t>
            </a:fld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8" y="740085"/>
            <a:ext cx="8533221" cy="5387895"/>
          </a:xfrm>
        </p:spPr>
      </p:pic>
      <p:sp>
        <p:nvSpPr>
          <p:cNvPr id="9" name="Oval 8"/>
          <p:cNvSpPr/>
          <p:nvPr/>
        </p:nvSpPr>
        <p:spPr>
          <a:xfrm>
            <a:off x="1940560" y="1212910"/>
            <a:ext cx="1567023" cy="95504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42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Services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4455840" cy="4352924"/>
          </a:xfrm>
        </p:spPr>
        <p:txBody>
          <a:bodyPr/>
          <a:lstStyle/>
          <a:p>
            <a:pPr lvl="1"/>
            <a:r>
              <a:rPr lang="de-DE" smtClean="0"/>
              <a:t>Kapseln Logik, welche nicht bestimmten Entities zugewiesen werden kann.</a:t>
            </a:r>
          </a:p>
          <a:p>
            <a:pPr lvl="1"/>
            <a:r>
              <a:rPr lang="de-DE" smtClean="0"/>
              <a:t>Stateless by Design</a:t>
            </a:r>
          </a:p>
          <a:p>
            <a:pPr lvl="1"/>
            <a:r>
              <a:rPr lang="de-DE" smtClean="0"/>
              <a:t>Domain vs. Application vs. Infrastructure Services.</a:t>
            </a:r>
          </a:p>
          <a:p>
            <a:pPr lvl="1"/>
            <a:endParaRPr lang="de-DE" smtClean="0"/>
          </a:p>
          <a:p>
            <a:pPr lvl="1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73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04" y="2391000"/>
            <a:ext cx="2861310" cy="37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3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DDD Konzepte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7920400" cy="4352924"/>
          </a:xfrm>
        </p:spPr>
        <p:txBody>
          <a:bodyPr/>
          <a:lstStyle/>
          <a:p>
            <a:pPr lvl="1"/>
            <a:r>
              <a:rPr lang="de-DE" smtClean="0"/>
              <a:t>„Making implicit Concepts explicit“</a:t>
            </a:r>
          </a:p>
          <a:p>
            <a:pPr lvl="1"/>
            <a:r>
              <a:rPr lang="de-DE" smtClean="0"/>
              <a:t>Supple Design</a:t>
            </a:r>
          </a:p>
          <a:p>
            <a:pPr lvl="2"/>
            <a:r>
              <a:rPr lang="de-DE" smtClean="0"/>
              <a:t>Intention-Revealing Interfaces</a:t>
            </a:r>
          </a:p>
          <a:p>
            <a:pPr lvl="2"/>
            <a:r>
              <a:rPr lang="de-DE" smtClean="0"/>
              <a:t>Side Effect Free Functions</a:t>
            </a:r>
          </a:p>
          <a:p>
            <a:pPr lvl="2"/>
            <a:r>
              <a:rPr lang="de-DE" smtClean="0"/>
              <a:t>Assertions (pre-, postconditions, invariants)</a:t>
            </a:r>
          </a:p>
          <a:p>
            <a:pPr lvl="1"/>
            <a:r>
              <a:rPr lang="de-DE" smtClean="0"/>
              <a:t>Bounded Context / Context Map &amp; Continuous Integration</a:t>
            </a:r>
          </a:p>
          <a:p>
            <a:pPr lvl="1"/>
            <a:r>
              <a:rPr lang="de-DE" smtClean="0"/>
              <a:t>Distillation</a:t>
            </a:r>
          </a:p>
          <a:p>
            <a:pPr lvl="2"/>
            <a:r>
              <a:rPr lang="de-DE" smtClean="0"/>
              <a:t>Generic SubDomains</a:t>
            </a:r>
          </a:p>
          <a:p>
            <a:pPr lvl="2"/>
            <a:r>
              <a:rPr lang="de-DE" smtClean="0"/>
              <a:t>Domain Vision Statement.</a:t>
            </a:r>
          </a:p>
          <a:p>
            <a:pPr lvl="1"/>
            <a:endParaRPr lang="de-DE" smtClean="0"/>
          </a:p>
          <a:p>
            <a:pPr lvl="1"/>
            <a:endParaRPr lang="de-DE" smtClean="0"/>
          </a:p>
          <a:p>
            <a:pPr lvl="1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454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DDD Konzepte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7920400" cy="4352924"/>
          </a:xfrm>
        </p:spPr>
        <p:txBody>
          <a:bodyPr/>
          <a:lstStyle/>
          <a:p>
            <a:pPr lvl="1"/>
            <a:r>
              <a:rPr lang="de-DE" smtClean="0"/>
              <a:t>„Making Implicit Concepts Explicit“</a:t>
            </a:r>
          </a:p>
          <a:p>
            <a:pPr lvl="1"/>
            <a:endParaRPr lang="de-DE" smtClean="0"/>
          </a:p>
          <a:p>
            <a:pPr lvl="1"/>
            <a:endParaRPr lang="de-DE" smtClean="0"/>
          </a:p>
          <a:p>
            <a:pPr lvl="1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75</a:t>
            </a:fld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" y="1928034"/>
            <a:ext cx="1943100" cy="148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70" y="2237596"/>
            <a:ext cx="1943100" cy="866775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8" idx="3"/>
            <a:endCxn id="9" idx="1"/>
          </p:cNvCxnSpPr>
          <p:nvPr/>
        </p:nvCxnSpPr>
        <p:spPr>
          <a:xfrm>
            <a:off x="2418715" y="2670984"/>
            <a:ext cx="21672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32300" y="2237596"/>
            <a:ext cx="11056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3200" smtClean="0"/>
              <a:t>*</a:t>
            </a:r>
            <a:endParaRPr lang="de-CH" sz="3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640556" y="3415005"/>
            <a:ext cx="653764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de-CH" smtClean="0"/>
              <a:t>Die Capacity darf nicht überschritten werden!</a:t>
            </a:r>
            <a:r>
              <a:rPr lang="de-DE" smtClean="0"/>
              <a:t> </a:t>
            </a:r>
          </a:p>
          <a:p>
            <a:endParaRPr lang="de-CH" dirty="0" err="1" smtClean="0"/>
          </a:p>
        </p:txBody>
      </p:sp>
      <p:grpSp>
        <p:nvGrpSpPr>
          <p:cNvPr id="4" name="Group 3"/>
          <p:cNvGrpSpPr/>
          <p:nvPr/>
        </p:nvGrpSpPr>
        <p:grpSpPr>
          <a:xfrm>
            <a:off x="475615" y="3750468"/>
            <a:ext cx="6053455" cy="2244327"/>
            <a:chOff x="475615" y="3750468"/>
            <a:chExt cx="6053455" cy="224432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6957" y="5128020"/>
              <a:ext cx="2228850" cy="86677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615" y="3750468"/>
              <a:ext cx="1943100" cy="14859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5970" y="4060030"/>
              <a:ext cx="1943100" cy="866775"/>
            </a:xfrm>
            <a:prstGeom prst="rect">
              <a:avLst/>
            </a:prstGeom>
          </p:spPr>
        </p:pic>
        <p:cxnSp>
          <p:nvCxnSpPr>
            <p:cNvPr id="19" name="Straight Connector 18"/>
            <p:cNvCxnSpPr>
              <a:stCxn id="17" idx="3"/>
              <a:endCxn id="18" idx="1"/>
            </p:cNvCxnSpPr>
            <p:nvPr/>
          </p:nvCxnSpPr>
          <p:spPr>
            <a:xfrm>
              <a:off x="2418715" y="4493418"/>
              <a:ext cx="216725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432300" y="4060030"/>
              <a:ext cx="1105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3200" smtClean="0"/>
                <a:t>*</a:t>
              </a:r>
              <a:endParaRPr lang="de-CH" sz="3200" dirty="0" err="1" smtClean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3455035" y="4479463"/>
              <a:ext cx="16510" cy="7515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7136711" y="4370911"/>
            <a:ext cx="2003990" cy="1525683"/>
            <a:chOff x="2840639" y="957775"/>
            <a:chExt cx="2003990" cy="152568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612" y="957775"/>
              <a:ext cx="1375132" cy="1283871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840639" y="2268014"/>
              <a:ext cx="200399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400" smtClean="0"/>
                <a:t>Ubiquitous Language</a:t>
              </a:r>
              <a:endParaRPr lang="de-CH" sz="14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2195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DDD Konzepte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7920400" cy="4352924"/>
          </a:xfrm>
        </p:spPr>
        <p:txBody>
          <a:bodyPr/>
          <a:lstStyle/>
          <a:p>
            <a:pPr marL="1588" lvl="1" indent="0">
              <a:buNone/>
            </a:pPr>
            <a:r>
              <a:rPr lang="de-DE" smtClean="0"/>
              <a:t>Bounded Context/Context Map/Continuous Integration</a:t>
            </a:r>
          </a:p>
          <a:p>
            <a:pPr lvl="1"/>
            <a:r>
              <a:rPr lang="de-DE" smtClean="0"/>
              <a:t>Definition des Kontexts, in welchem ein Model gültig ist.</a:t>
            </a:r>
          </a:p>
          <a:p>
            <a:pPr lvl="1"/>
            <a:r>
              <a:rPr lang="de-DE" smtClean="0"/>
              <a:t>Grenzen: Teams, Teile der Applikation, Code, Infrastruktur</a:t>
            </a:r>
          </a:p>
          <a:p>
            <a:pPr lvl="1"/>
            <a:r>
              <a:rPr lang="de-DE" smtClean="0"/>
              <a:t>Definition der Beziehungen zwischen Models</a:t>
            </a:r>
          </a:p>
          <a:p>
            <a:pPr lvl="1"/>
            <a:r>
              <a:rPr lang="de-DE" smtClean="0"/>
              <a:t>Die Context Map zeigt das Big Picture</a:t>
            </a:r>
          </a:p>
          <a:p>
            <a:pPr lvl="1"/>
            <a:r>
              <a:rPr lang="de-DE" smtClean="0"/>
              <a:t>Continuous Integration stellt sicher, dass die verschiedenen BCs zueinander passen</a:t>
            </a:r>
          </a:p>
          <a:p>
            <a:pPr marL="1588" lvl="1" indent="0">
              <a:buNone/>
            </a:pPr>
            <a:endParaRPr lang="de-DE" smtClean="0"/>
          </a:p>
          <a:p>
            <a:pPr lvl="1"/>
            <a:endParaRPr lang="de-DE" smtClean="0"/>
          </a:p>
          <a:p>
            <a:pPr lvl="1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208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DDD Konzepte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7920400" cy="4352924"/>
          </a:xfrm>
        </p:spPr>
        <p:txBody>
          <a:bodyPr/>
          <a:lstStyle/>
          <a:p>
            <a:pPr marL="1588" lvl="1" indent="0">
              <a:buNone/>
            </a:pPr>
            <a:r>
              <a:rPr lang="de-DE" smtClean="0"/>
              <a:t>Bounded Context/Context Map/Continuous Integration</a:t>
            </a:r>
          </a:p>
          <a:p>
            <a:pPr marL="1588" lvl="1" indent="0">
              <a:buNone/>
            </a:pPr>
            <a:endParaRPr lang="de-DE" smtClean="0"/>
          </a:p>
          <a:p>
            <a:pPr lvl="1"/>
            <a:endParaRPr lang="de-DE" smtClean="0"/>
          </a:p>
          <a:p>
            <a:pPr lvl="1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77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92" y="1857375"/>
            <a:ext cx="67341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6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DDD Konzepte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7920400" cy="4352924"/>
          </a:xfrm>
        </p:spPr>
        <p:txBody>
          <a:bodyPr/>
          <a:lstStyle/>
          <a:p>
            <a:pPr marL="1588" lvl="1" indent="0">
              <a:buNone/>
            </a:pPr>
            <a:r>
              <a:rPr lang="de-DE" smtClean="0"/>
              <a:t>Context Map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78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10" y="1832266"/>
            <a:ext cx="7967980" cy="40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8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DDD Konzepte: Distillation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4191680" cy="4352924"/>
          </a:xfrm>
        </p:spPr>
        <p:txBody>
          <a:bodyPr/>
          <a:lstStyle/>
          <a:p>
            <a:pPr lvl="1"/>
            <a:r>
              <a:rPr lang="de-DE" smtClean="0"/>
              <a:t>„Wie gewinnt man die Essenz?“</a:t>
            </a:r>
          </a:p>
          <a:p>
            <a:pPr lvl="1"/>
            <a:r>
              <a:rPr lang="de-DE" smtClean="0"/>
              <a:t>Generische vs. Essentielle Konzepte</a:t>
            </a:r>
          </a:p>
          <a:p>
            <a:pPr lvl="2"/>
            <a:r>
              <a:rPr lang="de-DE" smtClean="0"/>
              <a:t>Generic SubDomains</a:t>
            </a:r>
          </a:p>
          <a:p>
            <a:pPr lvl="1"/>
            <a:r>
              <a:rPr lang="de-DE" smtClean="0"/>
              <a:t>Dokumentation</a:t>
            </a:r>
          </a:p>
          <a:p>
            <a:pPr lvl="2"/>
            <a:r>
              <a:rPr lang="de-DE" smtClean="0"/>
              <a:t>Domain Vision Statement (1p)</a:t>
            </a:r>
          </a:p>
          <a:p>
            <a:pPr lvl="2"/>
            <a:r>
              <a:rPr lang="de-DE" smtClean="0"/>
              <a:t>Highlighted Core (3-7p).</a:t>
            </a:r>
          </a:p>
          <a:p>
            <a:pPr lvl="1"/>
            <a:endParaRPr lang="de-DE" smtClean="0"/>
          </a:p>
          <a:p>
            <a:pPr lvl="1"/>
            <a:endParaRPr lang="de-DE" smtClean="0"/>
          </a:p>
          <a:p>
            <a:pPr lvl="1"/>
            <a:endParaRPr lang="de-DE" smtClean="0"/>
          </a:p>
          <a:p>
            <a:pPr lvl="1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79</a:t>
            </a:fld>
            <a:endParaRPr lang="de-DE" dirty="0"/>
          </a:p>
        </p:txBody>
      </p:sp>
      <p:pic>
        <p:nvPicPr>
          <p:cNvPr id="16386" name="Picture 2" descr="http://www.wired.com/images_blogs/gadgetlab/2012/06/st_alphageek6_f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36161" y="1"/>
            <a:ext cx="43078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86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Was ist Softwaredesign?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6883400" y="4993379"/>
            <a:ext cx="1543615" cy="407324"/>
          </a:xfrm>
        </p:spPr>
        <p:txBody>
          <a:bodyPr/>
          <a:lstStyle/>
          <a:p>
            <a:r>
              <a:rPr lang="de-DE" smtClean="0"/>
              <a:t>-wikipedia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15" name="Inhaltsplatzhalter 2"/>
          <p:cNvSpPr txBox="1">
            <a:spLocks/>
          </p:cNvSpPr>
          <p:nvPr/>
        </p:nvSpPr>
        <p:spPr bwMode="gray">
          <a:xfrm>
            <a:off x="1429790" y="2157143"/>
            <a:ext cx="6375862" cy="18574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2pPr>
            <a:lvl3pPr marL="539750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3pPr>
            <a:lvl4pPr marL="809625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Segoe UI" pitchFamily="34" charset="0"/>
              <a:buChar char="-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4pPr>
            <a:lvl5pPr marL="1079500" indent="-269875" algn="l" defTabSz="900113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Segoe UI" pitchFamily="34" charset="0"/>
              <a:buChar char="-"/>
              <a:defRPr lang="de-DE" kern="1200" dirty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5pPr>
            <a:lvl6pPr marL="1347788" indent="-271463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6pPr>
            <a:lvl7pPr marL="1617663" indent="-271463" algn="l" defTabSz="914400" rtl="0" eaLnBrk="1" latinLnBrk="0" hangingPunct="1">
              <a:spcBef>
                <a:spcPts val="300"/>
              </a:spcBef>
              <a:buClr>
                <a:schemeClr val="tx1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/>
              <a:t>“</a:t>
            </a:r>
            <a:r>
              <a:rPr lang="en-US" sz="3200" dirty="0"/>
              <a:t>Software design is the process of </a:t>
            </a:r>
            <a:r>
              <a:rPr lang="en-US" sz="3200" b="1" dirty="0"/>
              <a:t>implementing software solutions </a:t>
            </a:r>
            <a:r>
              <a:rPr lang="en-US" sz="3200" dirty="0"/>
              <a:t>to one or more set of problems</a:t>
            </a:r>
            <a:r>
              <a:rPr lang="en-US" sz="3200" smtClean="0"/>
              <a:t>.”</a:t>
            </a:r>
            <a:endParaRPr lang="de-CH" sz="3200"/>
          </a:p>
        </p:txBody>
      </p:sp>
    </p:spTree>
    <p:extLst>
      <p:ext uri="{BB962C8B-B14F-4D97-AF65-F5344CB8AC3E}">
        <p14:creationId xmlns:p14="http://schemas.microsoft.com/office/powerpoint/2010/main" val="104073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4 DDD Best Practices von Eric Evans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458788" lvl="1" indent="-457200">
              <a:buFont typeface="+mj-lt"/>
              <a:buAutoNum type="arabicPeriod"/>
            </a:pPr>
            <a:r>
              <a:rPr lang="de-DE" smtClean="0"/>
              <a:t>Stay Hands-On: Modelers need to code!</a:t>
            </a:r>
          </a:p>
          <a:p>
            <a:pPr marL="458788" lvl="1" indent="-457200">
              <a:buFont typeface="+mj-lt"/>
              <a:buAutoNum type="arabicPeriod"/>
            </a:pPr>
            <a:r>
              <a:rPr lang="de-DE" smtClean="0"/>
              <a:t>Focus on concrete scenarios</a:t>
            </a:r>
          </a:p>
          <a:p>
            <a:pPr marL="458788" lvl="1" indent="-457200">
              <a:buFont typeface="+mj-lt"/>
              <a:buAutoNum type="arabicPeriod"/>
            </a:pPr>
            <a:r>
              <a:rPr lang="de-DE" smtClean="0"/>
              <a:t>Do NOT apply DDD to everything. Draw a context map!</a:t>
            </a:r>
          </a:p>
          <a:p>
            <a:pPr marL="458788" lvl="1" indent="-457200">
              <a:buFont typeface="+mj-lt"/>
              <a:buAutoNum type="arabicPeriod"/>
            </a:pPr>
            <a:r>
              <a:rPr lang="de-DE" smtClean="0"/>
              <a:t>Experiment a lot and make lots of mistakes.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35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DDD Anti-Patterns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1"/>
            <a:r>
              <a:rPr lang="de-DE" smtClean="0"/>
              <a:t>Anemic Domain Model</a:t>
            </a:r>
          </a:p>
          <a:p>
            <a:pPr lvl="1"/>
            <a:endParaRPr lang="de-DE"/>
          </a:p>
          <a:p>
            <a:pPr lvl="1"/>
            <a:endParaRPr lang="de-DE" smtClean="0"/>
          </a:p>
          <a:p>
            <a:pPr lvl="1"/>
            <a:endParaRPr lang="de-DE"/>
          </a:p>
          <a:p>
            <a:pPr lvl="1"/>
            <a:r>
              <a:rPr lang="de-DE" smtClean="0"/>
              <a:t>Smart UI</a:t>
            </a:r>
          </a:p>
          <a:p>
            <a:pPr lvl="1"/>
            <a:r>
              <a:rPr lang="de-DE" smtClean="0"/>
              <a:t>Data Driven Design (Bottom-Up).</a:t>
            </a:r>
          </a:p>
          <a:p>
            <a:pPr lvl="1"/>
            <a:endParaRPr lang="de-DE"/>
          </a:p>
          <a:p>
            <a:pPr lvl="1"/>
            <a:endParaRPr lang="de-DE" smtClean="0"/>
          </a:p>
          <a:p>
            <a:pPr marL="1588" lvl="1" indent="0">
              <a:buNone/>
            </a:pPr>
            <a:endParaRPr lang="de-DE" smtClean="0"/>
          </a:p>
          <a:p>
            <a:pPr lvl="1"/>
            <a:endParaRPr lang="de-DE" smtClean="0"/>
          </a:p>
          <a:p>
            <a:pPr lvl="1"/>
            <a:endParaRPr lang="de-DE" smtClean="0"/>
          </a:p>
          <a:p>
            <a:pPr marL="1588" lvl="1" indent="0">
              <a:buNone/>
            </a:pPr>
            <a:endParaRPr lang="de-DE" smtClean="0"/>
          </a:p>
          <a:p>
            <a:pPr marL="539750" lvl="3" indent="0">
              <a:buNone/>
            </a:pP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81</a:t>
            </a:fld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gray">
          <a:xfrm>
            <a:off x="1062036" y="1918645"/>
            <a:ext cx="7502842" cy="17186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lang="de-DE" sz="2000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2pPr>
            <a:lvl3pPr marL="539750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3pPr>
            <a:lvl4pPr marL="809625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Segoe UI" pitchFamily="34" charset="0"/>
              <a:buChar char="-"/>
              <a:defRPr lang="de-DE" kern="1200" dirty="0" smtClean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4pPr>
            <a:lvl5pPr marL="1079500" indent="-269875" algn="l" defTabSz="900113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Segoe UI" pitchFamily="34" charset="0"/>
              <a:buChar char="-"/>
              <a:defRPr lang="de-DE" kern="1200" dirty="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5pPr>
            <a:lvl6pPr marL="1347788" indent="-271463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6pPr>
            <a:lvl7pPr marL="1617663" indent="-271463" algn="l" defTabSz="914400" rtl="0" eaLnBrk="1" latinLnBrk="0" hangingPunct="1">
              <a:spcBef>
                <a:spcPts val="300"/>
              </a:spcBef>
              <a:buClr>
                <a:schemeClr val="tx1"/>
              </a:buClr>
              <a:buFont typeface="Segoe UI" pitchFamily="34" charset="0"/>
              <a:buChar char="&gt;"/>
              <a:defRPr sz="1800" kern="1200">
                <a:solidFill>
                  <a:srgbClr val="565655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smtClean="0"/>
              <a:t>“Ein Model, in welchem die Entitäten nur Daten transportieren”</a:t>
            </a:r>
            <a:endParaRPr lang="de-CH" sz="3200"/>
          </a:p>
        </p:txBody>
      </p:sp>
    </p:spTree>
    <p:extLst>
      <p:ext uri="{BB962C8B-B14F-4D97-AF65-F5344CB8AC3E}">
        <p14:creationId xmlns:p14="http://schemas.microsoft.com/office/powerpoint/2010/main" val="313059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Von Data-Driven zu Domain-Driven in .NET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4C193F-02F4-43ED-A231-A7849CCE32B0}" type="slidenum">
              <a:rPr lang="de-DE" smtClean="0"/>
              <a:pPr>
                <a:defRPr/>
              </a:pPr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784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DDD in .NET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60000" y="1409701"/>
            <a:ext cx="4943520" cy="4352924"/>
          </a:xfrm>
        </p:spPr>
        <p:txBody>
          <a:bodyPr/>
          <a:lstStyle/>
          <a:p>
            <a:pPr lvl="1"/>
            <a:r>
              <a:rPr lang="de-DE" smtClean="0"/>
              <a:t>N-Layered Domain-Oriented Architecture Guide with .NET 4.0</a:t>
            </a:r>
          </a:p>
          <a:p>
            <a:pPr lvl="2"/>
            <a:r>
              <a:rPr lang="de-DE" smtClean="0"/>
              <a:t>Cesar de la Torre, Architect Advisor, Microsoft</a:t>
            </a:r>
          </a:p>
          <a:p>
            <a:pPr marL="269875" lvl="2" indent="0">
              <a:buNone/>
            </a:pPr>
            <a:endParaRPr lang="de-DE"/>
          </a:p>
          <a:p>
            <a:pPr lvl="1"/>
            <a:r>
              <a:rPr lang="de-DE" smtClean="0"/>
              <a:t>Applying Domain Driven Design and Patterns</a:t>
            </a:r>
          </a:p>
          <a:p>
            <a:pPr lvl="2"/>
            <a:r>
              <a:rPr lang="de-DE" smtClean="0"/>
              <a:t>Jimmy Nilsson</a:t>
            </a:r>
          </a:p>
          <a:p>
            <a:pPr lvl="2"/>
            <a:endParaRPr lang="de-DE"/>
          </a:p>
          <a:p>
            <a:pPr lvl="1"/>
            <a:r>
              <a:rPr lang="de-DE" smtClean="0"/>
              <a:t>.NET Domain-Driven Design with C#: Problem – Design – Solution</a:t>
            </a:r>
          </a:p>
          <a:p>
            <a:pPr lvl="2"/>
            <a:r>
              <a:rPr lang="de-DE" smtClean="0"/>
              <a:t>Tim McCarthy</a:t>
            </a:r>
          </a:p>
          <a:p>
            <a:pPr lvl="1"/>
            <a:endParaRPr lang="de-DE" smtClean="0"/>
          </a:p>
          <a:p>
            <a:pPr lvl="1"/>
            <a:endParaRPr lang="de-DE" smtClean="0"/>
          </a:p>
          <a:p>
            <a:pPr marL="1588" lvl="1" indent="0">
              <a:buNone/>
            </a:pPr>
            <a:endParaRPr lang="de-DE" smtClean="0"/>
          </a:p>
          <a:p>
            <a:pPr marL="539750" lvl="3" indent="0">
              <a:buNone/>
            </a:pP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83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323" y="814459"/>
            <a:ext cx="1237315" cy="1613474"/>
          </a:xfrm>
          <a:prstGeom prst="rect">
            <a:avLst/>
          </a:prstGeom>
        </p:spPr>
      </p:pic>
      <p:pic>
        <p:nvPicPr>
          <p:cNvPr id="38914" name="Picture 2" descr="cesar de la torre architect advisor microsoft cesar de la torre ha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125" y="1206019"/>
            <a:ext cx="1124936" cy="12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Applying Domain-Driven Design and Patter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210" y="2502307"/>
            <a:ext cx="1199539" cy="155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8" name="Picture 6" descr="Someone said a picture is mandatory on blogs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38878" y="2886266"/>
            <a:ext cx="1124936" cy="119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0" name="Picture 8" descr="http://i1.weltbild.ch/asset/vgw/net-domain-driven-design-with-c-07387406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212" y="4134399"/>
            <a:ext cx="1218426" cy="153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2" name="Picture 10" descr="http://qconsf.com/sf2009/dl/photos/speakers/tim_mccarthy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6" b="7507"/>
          <a:stretch/>
        </p:blipFill>
        <p:spPr bwMode="auto">
          <a:xfrm>
            <a:off x="5838878" y="4355634"/>
            <a:ext cx="1130247" cy="13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77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N-Layered DDD Architecture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474612" y="5868621"/>
            <a:ext cx="1415148" cy="448945"/>
          </a:xfrm>
        </p:spPr>
        <p:txBody>
          <a:bodyPr/>
          <a:lstStyle/>
          <a:p>
            <a:pPr marL="1588" lvl="1" indent="0">
              <a:buNone/>
            </a:pPr>
            <a:r>
              <a:rPr lang="de-DE" smtClean="0"/>
              <a:t>Eric Evans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84</a:t>
            </a:fld>
            <a:endParaRPr lang="de-D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67107" y="1844022"/>
            <a:ext cx="4834967" cy="283908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79382" y="927658"/>
            <a:ext cx="5227532" cy="5408054"/>
            <a:chOff x="3679382" y="927658"/>
            <a:chExt cx="5227532" cy="54080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382" y="927658"/>
              <a:ext cx="5227532" cy="4845029"/>
            </a:xfrm>
            <a:prstGeom prst="rect">
              <a:avLst/>
            </a:prstGeom>
          </p:spPr>
        </p:pic>
        <p:sp>
          <p:nvSpPr>
            <p:cNvPr id="14" name="Inhaltsplatzhalter 2"/>
            <p:cNvSpPr txBox="1">
              <a:spLocks/>
            </p:cNvSpPr>
            <p:nvPr/>
          </p:nvSpPr>
          <p:spPr bwMode="gray">
            <a:xfrm>
              <a:off x="3769359" y="5886767"/>
              <a:ext cx="1828801" cy="448945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rtl="0" eaLnBrk="1" fontAlgn="base" hangingPunct="1">
                <a:spcBef>
                  <a:spcPts val="1200"/>
                </a:spcBef>
                <a:spcAft>
                  <a:spcPct val="0"/>
                </a:spcAft>
                <a:buClr>
                  <a:schemeClr val="accent1"/>
                </a:buClr>
                <a:defRPr lang="de-DE" sz="2000" kern="1200" dirty="0" smtClean="0">
                  <a:solidFill>
                    <a:srgbClr val="565655"/>
                  </a:solidFill>
                  <a:latin typeface="Arial"/>
                  <a:ea typeface="+mn-ea"/>
                  <a:cs typeface="Arial"/>
                </a:defRPr>
              </a:lvl1pPr>
              <a:lvl2pPr marL="271463" indent="-269875" algn="l" rtl="0" eaLnBrk="1" fontAlgn="base" hangingPunct="1">
                <a:spcBef>
                  <a:spcPts val="12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lang="de-DE" sz="2000" kern="1200" dirty="0" smtClean="0">
                  <a:solidFill>
                    <a:srgbClr val="565655"/>
                  </a:solidFill>
                  <a:latin typeface="Arial"/>
                  <a:ea typeface="+mn-ea"/>
                  <a:cs typeface="Arial"/>
                </a:defRPr>
              </a:lvl2pPr>
              <a:lvl3pPr marL="539750" indent="-269875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lang="de-DE" kern="1200" dirty="0" smtClean="0">
                  <a:solidFill>
                    <a:srgbClr val="565655"/>
                  </a:solidFill>
                  <a:latin typeface="Arial"/>
                  <a:ea typeface="+mn-ea"/>
                  <a:cs typeface="Arial"/>
                </a:defRPr>
              </a:lvl3pPr>
              <a:lvl4pPr marL="809625" indent="-269875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accent2"/>
                </a:buClr>
                <a:buFont typeface="Segoe UI" pitchFamily="34" charset="0"/>
                <a:buChar char="-"/>
                <a:defRPr lang="de-DE" kern="1200" dirty="0" smtClean="0">
                  <a:solidFill>
                    <a:srgbClr val="565655"/>
                  </a:solidFill>
                  <a:latin typeface="Arial"/>
                  <a:ea typeface="+mn-ea"/>
                  <a:cs typeface="Arial"/>
                </a:defRPr>
              </a:lvl4pPr>
              <a:lvl5pPr marL="1079500" indent="-269875" algn="l" defTabSz="900113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Segoe UI" pitchFamily="34" charset="0"/>
                <a:buChar char="-"/>
                <a:defRPr lang="de-DE" kern="1200" dirty="0">
                  <a:solidFill>
                    <a:srgbClr val="565655"/>
                  </a:solidFill>
                  <a:latin typeface="Arial"/>
                  <a:ea typeface="+mn-ea"/>
                  <a:cs typeface="Arial"/>
                </a:defRPr>
              </a:lvl5pPr>
              <a:lvl6pPr marL="1347788" indent="-271463" algn="l" defTabSz="914400" rtl="0" eaLnBrk="1" latinLnBrk="0" hangingPunct="1">
                <a:spcBef>
                  <a:spcPts val="300"/>
                </a:spcBef>
                <a:buClr>
                  <a:schemeClr val="accent2"/>
                </a:buClr>
                <a:buFont typeface="Segoe UI" pitchFamily="34" charset="0"/>
                <a:buChar char="&gt;"/>
                <a:defRPr sz="1800" kern="1200">
                  <a:solidFill>
                    <a:srgbClr val="565655"/>
                  </a:solidFill>
                  <a:latin typeface="Arial"/>
                  <a:ea typeface="+mn-ea"/>
                  <a:cs typeface="Arial"/>
                </a:defRPr>
              </a:lvl6pPr>
              <a:lvl7pPr marL="1617663" indent="-271463" algn="l" defTabSz="914400" rtl="0" eaLnBrk="1" latinLnBrk="0" hangingPunct="1">
                <a:spcBef>
                  <a:spcPts val="300"/>
                </a:spcBef>
                <a:buClr>
                  <a:schemeClr val="tx1"/>
                </a:buClr>
                <a:buFont typeface="Segoe UI" pitchFamily="34" charset="0"/>
                <a:buChar char="&gt;"/>
                <a:defRPr sz="1800" kern="1200">
                  <a:solidFill>
                    <a:srgbClr val="565655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8" lvl="1" indent="0">
                <a:buFont typeface="Wingdings" pitchFamily="2" charset="2"/>
                <a:buNone/>
              </a:pPr>
              <a:r>
                <a:rPr lang="de-CH" smtClean="0"/>
                <a:t>C. De la Torre</a:t>
              </a:r>
            </a:p>
            <a:p>
              <a:pPr lvl="1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9260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N-Layered DDD Architecture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85</a:t>
            </a:fld>
            <a:endParaRPr lang="de-DE" dirty="0"/>
          </a:p>
        </p:txBody>
      </p:sp>
      <p:grpSp>
        <p:nvGrpSpPr>
          <p:cNvPr id="5" name="Group 4"/>
          <p:cNvGrpSpPr/>
          <p:nvPr/>
        </p:nvGrpSpPr>
        <p:grpSpPr>
          <a:xfrm>
            <a:off x="290384" y="874387"/>
            <a:ext cx="4881056" cy="5130173"/>
            <a:chOff x="3679382" y="927658"/>
            <a:chExt cx="5227532" cy="54080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382" y="927658"/>
              <a:ext cx="5227532" cy="4845029"/>
            </a:xfrm>
            <a:prstGeom prst="rect">
              <a:avLst/>
            </a:prstGeom>
          </p:spPr>
        </p:pic>
        <p:sp>
          <p:nvSpPr>
            <p:cNvPr id="14" name="Inhaltsplatzhalter 2"/>
            <p:cNvSpPr txBox="1">
              <a:spLocks/>
            </p:cNvSpPr>
            <p:nvPr/>
          </p:nvSpPr>
          <p:spPr bwMode="gray">
            <a:xfrm>
              <a:off x="3769359" y="5886767"/>
              <a:ext cx="1828801" cy="448945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rtl="0" eaLnBrk="1" fontAlgn="base" hangingPunct="1">
                <a:spcBef>
                  <a:spcPts val="1200"/>
                </a:spcBef>
                <a:spcAft>
                  <a:spcPct val="0"/>
                </a:spcAft>
                <a:buClr>
                  <a:schemeClr val="accent1"/>
                </a:buClr>
                <a:defRPr lang="de-DE" sz="2000" kern="1200" dirty="0" smtClean="0">
                  <a:solidFill>
                    <a:srgbClr val="565655"/>
                  </a:solidFill>
                  <a:latin typeface="Arial"/>
                  <a:ea typeface="+mn-ea"/>
                  <a:cs typeface="Arial"/>
                </a:defRPr>
              </a:lvl1pPr>
              <a:lvl2pPr marL="271463" indent="-269875" algn="l" rtl="0" eaLnBrk="1" fontAlgn="base" hangingPunct="1">
                <a:spcBef>
                  <a:spcPts val="12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lang="de-DE" sz="2000" kern="1200" dirty="0" smtClean="0">
                  <a:solidFill>
                    <a:srgbClr val="565655"/>
                  </a:solidFill>
                  <a:latin typeface="Arial"/>
                  <a:ea typeface="+mn-ea"/>
                  <a:cs typeface="Arial"/>
                </a:defRPr>
              </a:lvl2pPr>
              <a:lvl3pPr marL="539750" indent="-269875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lang="de-DE" kern="1200" dirty="0" smtClean="0">
                  <a:solidFill>
                    <a:srgbClr val="565655"/>
                  </a:solidFill>
                  <a:latin typeface="Arial"/>
                  <a:ea typeface="+mn-ea"/>
                  <a:cs typeface="Arial"/>
                </a:defRPr>
              </a:lvl3pPr>
              <a:lvl4pPr marL="809625" indent="-269875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accent2"/>
                </a:buClr>
                <a:buFont typeface="Segoe UI" pitchFamily="34" charset="0"/>
                <a:buChar char="-"/>
                <a:defRPr lang="de-DE" kern="1200" dirty="0" smtClean="0">
                  <a:solidFill>
                    <a:srgbClr val="565655"/>
                  </a:solidFill>
                  <a:latin typeface="Arial"/>
                  <a:ea typeface="+mn-ea"/>
                  <a:cs typeface="Arial"/>
                </a:defRPr>
              </a:lvl4pPr>
              <a:lvl5pPr marL="1079500" indent="-269875" algn="l" defTabSz="900113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Segoe UI" pitchFamily="34" charset="0"/>
                <a:buChar char="-"/>
                <a:defRPr lang="de-DE" kern="1200" dirty="0">
                  <a:solidFill>
                    <a:srgbClr val="565655"/>
                  </a:solidFill>
                  <a:latin typeface="Arial"/>
                  <a:ea typeface="+mn-ea"/>
                  <a:cs typeface="Arial"/>
                </a:defRPr>
              </a:lvl5pPr>
              <a:lvl6pPr marL="1347788" indent="-271463" algn="l" defTabSz="914400" rtl="0" eaLnBrk="1" latinLnBrk="0" hangingPunct="1">
                <a:spcBef>
                  <a:spcPts val="300"/>
                </a:spcBef>
                <a:buClr>
                  <a:schemeClr val="accent2"/>
                </a:buClr>
                <a:buFont typeface="Segoe UI" pitchFamily="34" charset="0"/>
                <a:buChar char="&gt;"/>
                <a:defRPr sz="1800" kern="1200">
                  <a:solidFill>
                    <a:srgbClr val="565655"/>
                  </a:solidFill>
                  <a:latin typeface="Arial"/>
                  <a:ea typeface="+mn-ea"/>
                  <a:cs typeface="Arial"/>
                </a:defRPr>
              </a:lvl6pPr>
              <a:lvl7pPr marL="1617663" indent="-271463" algn="l" defTabSz="914400" rtl="0" eaLnBrk="1" latinLnBrk="0" hangingPunct="1">
                <a:spcBef>
                  <a:spcPts val="300"/>
                </a:spcBef>
                <a:buClr>
                  <a:schemeClr val="tx1"/>
                </a:buClr>
                <a:buFont typeface="Segoe UI" pitchFamily="34" charset="0"/>
                <a:buChar char="&gt;"/>
                <a:defRPr sz="1800" kern="1200">
                  <a:solidFill>
                    <a:srgbClr val="565655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8" lvl="1" indent="0">
                <a:buFont typeface="Wingdings" pitchFamily="2" charset="2"/>
                <a:buNone/>
              </a:pPr>
              <a:r>
                <a:rPr lang="de-CH" smtClean="0"/>
                <a:t>C. De la Torre</a:t>
              </a:r>
            </a:p>
            <a:p>
              <a:pPr lvl="1"/>
              <a:endParaRPr lang="de-CH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17" y="874387"/>
            <a:ext cx="3374297" cy="401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8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N-Layered DDD Architecture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1"/>
            <a:r>
              <a:rPr lang="de-DE" smtClean="0"/>
              <a:t>Layering</a:t>
            </a:r>
          </a:p>
          <a:p>
            <a:pPr lvl="1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86</a:t>
            </a:fld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126071" y="0"/>
            <a:ext cx="8900160" cy="66751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70" y="105024"/>
            <a:ext cx="8701151" cy="65697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287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N-Layered DDD: Technology Map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87</a:t>
            </a:fld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9999" y="5321425"/>
            <a:ext cx="8432302" cy="743585"/>
          </a:xfrm>
        </p:spPr>
        <p:txBody>
          <a:bodyPr/>
          <a:lstStyle/>
          <a:p>
            <a:r>
              <a:rPr lang="de-CH"/>
              <a:t>MS Technology Guide for Business Applications (</a:t>
            </a:r>
            <a:r>
              <a:rPr lang="de-CH">
                <a:hlinkClick r:id="rId3"/>
              </a:rPr>
              <a:t>http://</a:t>
            </a:r>
            <a:r>
              <a:rPr lang="de-CH" smtClean="0">
                <a:hlinkClick r:id="rId3"/>
              </a:rPr>
              <a:t>www.microsoft.com/net/nettechnologyguidance</a:t>
            </a:r>
            <a:r>
              <a:rPr lang="de-CH" smtClean="0"/>
              <a:t>)</a:t>
            </a:r>
            <a:endParaRPr lang="de-CH"/>
          </a:p>
          <a:p>
            <a:r>
              <a:rPr lang="de-CH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" y="875022"/>
            <a:ext cx="9101975" cy="430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6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Exemplarisches Vorgehen (gemäss Tim McCarthy)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458788" lvl="1" indent="-457200">
              <a:buFont typeface="+mj-lt"/>
              <a:buAutoNum type="arabicPeriod"/>
            </a:pPr>
            <a:r>
              <a:rPr lang="de-DE" smtClean="0"/>
              <a:t>Das Domain Model designen</a:t>
            </a:r>
          </a:p>
          <a:p>
            <a:pPr marL="458788" lvl="1" indent="-457200">
              <a:buFont typeface="+mj-lt"/>
              <a:buAutoNum type="arabicPeriod"/>
            </a:pPr>
            <a:r>
              <a:rPr lang="de-DE" smtClean="0"/>
              <a:t>Die Aggregates bestimmen</a:t>
            </a:r>
          </a:p>
          <a:p>
            <a:pPr marL="458788" lvl="1" indent="-457200">
              <a:buFont typeface="+mj-lt"/>
              <a:buAutoNum type="arabicPeriod"/>
            </a:pPr>
            <a:r>
              <a:rPr lang="de-DE" smtClean="0"/>
              <a:t>Die Aggregate Boundaries bestimmen</a:t>
            </a:r>
          </a:p>
          <a:p>
            <a:pPr marL="458788" lvl="1" indent="-457200">
              <a:buFont typeface="+mj-lt"/>
              <a:buAutoNum type="arabicPeriod"/>
            </a:pPr>
            <a:r>
              <a:rPr lang="de-DE" smtClean="0"/>
              <a:t>Die Repositories designen</a:t>
            </a:r>
          </a:p>
          <a:p>
            <a:pPr marL="458788" lvl="1" indent="-457200">
              <a:buFont typeface="+mj-lt"/>
              <a:buAutoNum type="arabicPeriod"/>
            </a:pPr>
            <a:r>
              <a:rPr lang="de-DE" smtClean="0"/>
              <a:t>Tests dazu schreiben</a:t>
            </a:r>
          </a:p>
          <a:p>
            <a:pPr marL="458788" lvl="1" indent="-457200">
              <a:buFont typeface="+mj-lt"/>
              <a:buAutoNum type="arabicPeriod"/>
            </a:pPr>
            <a:r>
              <a:rPr lang="de-DE" smtClean="0"/>
              <a:t>Die Repositories implementieren.</a:t>
            </a:r>
          </a:p>
          <a:p>
            <a:pPr marL="458788" lvl="1" indent="-457200">
              <a:buFont typeface="+mj-lt"/>
              <a:buAutoNum type="arabicPeriod"/>
            </a:pPr>
            <a:endParaRPr lang="de-DE" smtClean="0"/>
          </a:p>
          <a:p>
            <a:pPr marL="458788" lvl="1" indent="-457200">
              <a:buFont typeface="+mj-lt"/>
              <a:buAutoNum type="arabicPeriod"/>
            </a:pPr>
            <a:endParaRPr lang="de-DE" smtClean="0"/>
          </a:p>
          <a:p>
            <a:pPr lvl="2"/>
            <a:endParaRPr lang="de-DE" smtClean="0"/>
          </a:p>
          <a:p>
            <a:pPr lvl="1"/>
            <a:endParaRPr lang="de-DE" smtClean="0"/>
          </a:p>
          <a:p>
            <a:pPr lvl="1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88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939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Exemplarisches Vorgehen (gemäss Tim McCarthy)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458788" lvl="1" indent="-457200">
              <a:buFont typeface="+mj-lt"/>
              <a:buAutoNum type="arabicPeriod"/>
            </a:pPr>
            <a:r>
              <a:rPr lang="de-DE" smtClean="0"/>
              <a:t>Das Domain Model designen</a:t>
            </a:r>
          </a:p>
          <a:p>
            <a:pPr marL="1588" lvl="1" indent="0">
              <a:buNone/>
            </a:pPr>
            <a:endParaRPr lang="de-DE" smtClean="0"/>
          </a:p>
          <a:p>
            <a:pPr marL="458788" lvl="1" indent="-457200">
              <a:buFont typeface="+mj-lt"/>
              <a:buAutoNum type="arabicPeriod"/>
            </a:pPr>
            <a:endParaRPr lang="de-DE" smtClean="0"/>
          </a:p>
          <a:p>
            <a:pPr lvl="2"/>
            <a:endParaRPr lang="de-DE" smtClean="0"/>
          </a:p>
          <a:p>
            <a:pPr lvl="1"/>
            <a:endParaRPr lang="de-DE" smtClean="0"/>
          </a:p>
          <a:p>
            <a:pPr lvl="1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89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40" y="1694668"/>
            <a:ext cx="6214214" cy="442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4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CH" noProof="0" smtClean="0"/>
              <a:pPr>
                <a:defRPr/>
              </a:pPr>
              <a:t>9</a:t>
            </a:fld>
            <a:endParaRPr lang="de-CH" noProof="0"/>
          </a:p>
        </p:txBody>
      </p:sp>
      <p:sp>
        <p:nvSpPr>
          <p:cNvPr id="7" name="Rectangle 6"/>
          <p:cNvSpPr/>
          <p:nvPr/>
        </p:nvSpPr>
        <p:spPr>
          <a:xfrm>
            <a:off x="-116378" y="-58189"/>
            <a:ext cx="9659389" cy="7099069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 smtClean="0">
              <a:solidFill>
                <a:schemeClr val="tx1"/>
              </a:solidFill>
            </a:endParaRPr>
          </a:p>
        </p:txBody>
      </p:sp>
      <p:pic>
        <p:nvPicPr>
          <p:cNvPr id="3074" name="Picture 2" descr="http://w3.unisa.edu.au/artarchitecturedesign/events/designervisualartistday/Images/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852946"/>
            <a:ext cx="7191375" cy="543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1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Exemplarisches Vorgehen (gemäss Tim McCarthy)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1588" lvl="1" indent="0">
              <a:buNone/>
            </a:pPr>
            <a:r>
              <a:rPr lang="de-DE" smtClean="0"/>
              <a:t>2. Die Aggregates bestimmen</a:t>
            </a:r>
          </a:p>
          <a:p>
            <a:pPr marL="1588" lvl="1" indent="0">
              <a:buNone/>
            </a:pPr>
            <a:endParaRPr lang="de-DE" smtClean="0"/>
          </a:p>
          <a:p>
            <a:pPr marL="458788" lvl="1" indent="-457200">
              <a:buFont typeface="+mj-lt"/>
              <a:buAutoNum type="arabicPeriod"/>
            </a:pPr>
            <a:endParaRPr lang="de-DE" smtClean="0"/>
          </a:p>
          <a:p>
            <a:pPr lvl="2"/>
            <a:endParaRPr lang="de-DE" smtClean="0"/>
          </a:p>
          <a:p>
            <a:pPr lvl="1"/>
            <a:endParaRPr lang="de-DE" smtClean="0"/>
          </a:p>
          <a:p>
            <a:pPr lvl="1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90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6" y="1802635"/>
            <a:ext cx="8580628" cy="426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Exemplarisches Vorgehen (gemäss Tim McCarthy)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1588" lvl="1" indent="0">
              <a:buNone/>
            </a:pPr>
            <a:r>
              <a:rPr lang="de-DE"/>
              <a:t>3</a:t>
            </a:r>
            <a:r>
              <a:rPr lang="de-DE" smtClean="0"/>
              <a:t>. Die Aggregate Boundaries bestimmen</a:t>
            </a:r>
          </a:p>
          <a:p>
            <a:pPr marL="1588" lvl="1" indent="0">
              <a:buNone/>
            </a:pPr>
            <a:endParaRPr lang="de-DE" smtClean="0"/>
          </a:p>
          <a:p>
            <a:pPr marL="458788" lvl="1" indent="-457200">
              <a:buFont typeface="+mj-lt"/>
              <a:buAutoNum type="arabicPeriod"/>
            </a:pPr>
            <a:endParaRPr lang="de-DE" smtClean="0"/>
          </a:p>
          <a:p>
            <a:pPr lvl="2"/>
            <a:endParaRPr lang="de-DE" smtClean="0"/>
          </a:p>
          <a:p>
            <a:pPr lvl="1"/>
            <a:endParaRPr lang="de-DE" smtClean="0"/>
          </a:p>
          <a:p>
            <a:pPr lvl="1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91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54463"/>
            <a:ext cx="8507851" cy="437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2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Exemplarisches Vorgehen (gemäss Tim McCarthy)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1588" lvl="1" indent="0">
              <a:buNone/>
            </a:pPr>
            <a:r>
              <a:rPr lang="de-DE" smtClean="0"/>
              <a:t>4. Die Repositories designen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92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20" y="1866900"/>
            <a:ext cx="6297212" cy="403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1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Exemplarisches Vorgehen (gemäss Tim McCarthy)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1588" lvl="1" indent="0">
              <a:buNone/>
            </a:pPr>
            <a:r>
              <a:rPr lang="de-DE" smtClean="0"/>
              <a:t>4. Die Repositories designen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93</a:t>
            </a:fld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962025"/>
            <a:ext cx="90868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7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Exemplarisches Vorgehen (gemäss Tim McCarthy)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noFill/>
        </p:spPr>
        <p:txBody>
          <a:bodyPr/>
          <a:lstStyle/>
          <a:p>
            <a:pPr marL="1588" lvl="1" indent="0">
              <a:buNone/>
            </a:pPr>
            <a:r>
              <a:rPr lang="de-DE" smtClean="0"/>
              <a:t>5. Tests dazu schreiben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94</a:t>
            </a:fld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75" y="1819910"/>
            <a:ext cx="6892925" cy="20738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75" y="3933435"/>
            <a:ext cx="5328285" cy="207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3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DDD Praxis Tipps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1"/>
            <a:r>
              <a:rPr lang="de-DE" smtClean="0"/>
              <a:t>Beim designen von Entitäten den Datenzugriff ausblenden, später ein Tool wie z.B. EF Code First benützen für den Datenzugriff.</a:t>
            </a:r>
          </a:p>
          <a:p>
            <a:pPr lvl="1"/>
            <a:r>
              <a:rPr lang="de-DE" smtClean="0"/>
              <a:t>Entities:</a:t>
            </a:r>
          </a:p>
          <a:p>
            <a:pPr lvl="2"/>
            <a:r>
              <a:rPr lang="de-DE" smtClean="0"/>
              <a:t>Property Setter privat markieren, Datenmodifikation über Methoden kontrollieren.</a:t>
            </a:r>
          </a:p>
          <a:p>
            <a:pPr lvl="2"/>
            <a:r>
              <a:rPr lang="de-DE" smtClean="0"/>
              <a:t>Instanzierung in Factories auslagern</a:t>
            </a:r>
          </a:p>
          <a:p>
            <a:pPr lvl="2"/>
            <a:r>
              <a:rPr lang="de-DE" smtClean="0"/>
              <a:t>Parameterlosen Konstruktor verstecken</a:t>
            </a:r>
          </a:p>
          <a:p>
            <a:pPr lvl="1"/>
            <a:r>
              <a:rPr lang="de-DE" smtClean="0"/>
              <a:t>Nicht essentielle Aufgaben über Bounded Context auslagern und z.B. mit simplem CRUD oder gar OTS lösen.</a:t>
            </a:r>
          </a:p>
          <a:p>
            <a:pPr lvl="1"/>
            <a:r>
              <a:rPr lang="de-DE" smtClean="0"/>
              <a:t>Simple Domänenobjekte identifizieren und mit Value Objekts abbilden</a:t>
            </a:r>
          </a:p>
          <a:p>
            <a:pPr lvl="1"/>
            <a:r>
              <a:rPr lang="de-DE" smtClean="0"/>
              <a:t>Beziehungen identifizieren und vereinfachen.</a:t>
            </a:r>
          </a:p>
          <a:p>
            <a:pPr lvl="1"/>
            <a:endParaRPr lang="de-DE" smtClean="0"/>
          </a:p>
          <a:p>
            <a:pPr lvl="1"/>
            <a:endParaRPr lang="de-DE" smtClean="0"/>
          </a:p>
          <a:p>
            <a:pPr lvl="2"/>
            <a:endParaRPr lang="de-DE" smtClean="0"/>
          </a:p>
          <a:p>
            <a:pPr lvl="1"/>
            <a:endParaRPr lang="de-DE" smtClean="0"/>
          </a:p>
          <a:p>
            <a:pPr lvl="1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95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17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Zusammenfassung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4C193F-02F4-43ED-A231-A7849CCE32B0}" type="slidenum">
              <a:rPr lang="de-DE" smtClean="0"/>
              <a:pPr>
                <a:defRPr/>
              </a:pPr>
              <a:t>96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168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Zusammenfassung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1"/>
            <a:r>
              <a:rPr lang="de-DE" smtClean="0"/>
              <a:t>Kosten &amp; Legacy</a:t>
            </a:r>
          </a:p>
          <a:p>
            <a:pPr lvl="1"/>
            <a:endParaRPr lang="de-DE" smtClean="0"/>
          </a:p>
          <a:p>
            <a:pPr lvl="1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97</a:t>
            </a:fld>
            <a:endParaRPr lang="de-DE" dirty="0"/>
          </a:p>
        </p:txBody>
      </p:sp>
      <p:pic>
        <p:nvPicPr>
          <p:cNvPr id="8" name="Picture 2" descr="http://darkviews.files.wordpress.com/2012/07/software-development-costs-bugfix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2319803"/>
            <a:ext cx="3948844" cy="246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perfectformuladiet.com/wp-content/uploads/2010/05/toxic-waste-barrel_sm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235" y="2135497"/>
            <a:ext cx="2000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78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SOLID Principles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1"/>
            <a:r>
              <a:rPr lang="de-DE" b="1" smtClean="0"/>
              <a:t>S</a:t>
            </a:r>
            <a:r>
              <a:rPr lang="de-DE" smtClean="0"/>
              <a:t>RP: Single Responsibility Principle</a:t>
            </a:r>
          </a:p>
          <a:p>
            <a:pPr lvl="1"/>
            <a:r>
              <a:rPr lang="de-DE" b="1" smtClean="0"/>
              <a:t>O</a:t>
            </a:r>
            <a:r>
              <a:rPr lang="de-DE" smtClean="0"/>
              <a:t>CP: Open Closed Principle</a:t>
            </a:r>
          </a:p>
          <a:p>
            <a:pPr lvl="1"/>
            <a:r>
              <a:rPr lang="de-DE" b="1" smtClean="0"/>
              <a:t>L</a:t>
            </a:r>
            <a:r>
              <a:rPr lang="de-DE" smtClean="0"/>
              <a:t>SP: Liskov Substitution Principle</a:t>
            </a:r>
          </a:p>
          <a:p>
            <a:pPr lvl="1"/>
            <a:r>
              <a:rPr lang="de-DE" b="1" smtClean="0"/>
              <a:t>I</a:t>
            </a:r>
            <a:r>
              <a:rPr lang="de-DE" smtClean="0"/>
              <a:t>SP: Interface Segregation Principle</a:t>
            </a:r>
          </a:p>
          <a:p>
            <a:pPr lvl="1"/>
            <a:r>
              <a:rPr lang="de-DE" b="1" smtClean="0"/>
              <a:t>D</a:t>
            </a:r>
            <a:r>
              <a:rPr lang="de-DE" smtClean="0"/>
              <a:t>IP: Dependency Inversion Principle</a:t>
            </a:r>
            <a:endParaRPr lang="de-DE" dirty="0" smtClean="0"/>
          </a:p>
          <a:p>
            <a:pPr lvl="1"/>
            <a:endParaRPr lang="de-DE" dirty="0" smtClean="0"/>
          </a:p>
          <a:p>
            <a:pPr lvl="3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18.09.2014</a:t>
            </a:r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.NET Architektur &amp; DDD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98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103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Domain Driven Design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noProof="0" smtClean="0"/>
              <a:t>18.09.2014</a:t>
            </a:r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 noProof="0" smtClean="0"/>
              <a:t>.NET Architektur &amp; DDD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CH" noProof="0" smtClean="0"/>
              <a:pPr>
                <a:defRPr/>
              </a:pPr>
              <a:t>99</a:t>
            </a:fld>
            <a:endParaRPr lang="de-CH" noProof="0"/>
          </a:p>
        </p:txBody>
      </p:sp>
      <p:pic>
        <p:nvPicPr>
          <p:cNvPr id="10" name="Picture 2" descr="Mann Lavinias grau 5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00833" y="1074551"/>
            <a:ext cx="510241" cy="1301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2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70946" y="1199462"/>
            <a:ext cx="404096" cy="5259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80319" y="2874379"/>
            <a:ext cx="2003990" cy="1550427"/>
            <a:chOff x="280319" y="2874379"/>
            <a:chExt cx="2003990" cy="155042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275" y="2874379"/>
              <a:ext cx="1375132" cy="128387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80319" y="4209362"/>
              <a:ext cx="200399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400" smtClean="0"/>
                <a:t>Ubiquitous Language</a:t>
              </a:r>
              <a:endParaRPr lang="de-CH" sz="1400" dirty="0" err="1" smtClean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144518" y="3515360"/>
            <a:ext cx="5400041" cy="2485661"/>
            <a:chOff x="2714370" y="3280361"/>
            <a:chExt cx="4908488" cy="2229512"/>
          </a:xfrm>
        </p:grpSpPr>
        <p:sp>
          <p:nvSpPr>
            <p:cNvPr id="18" name="TextBox 17"/>
            <p:cNvSpPr txBox="1"/>
            <p:nvPr/>
          </p:nvSpPr>
          <p:spPr>
            <a:xfrm>
              <a:off x="4615180" y="5294429"/>
              <a:ext cx="200399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400" smtClean="0"/>
                <a:t>Knowledge-Rich Model</a:t>
              </a:r>
              <a:endParaRPr lang="de-CH" sz="1400" dirty="0" err="1" smtClean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4370" y="3280361"/>
              <a:ext cx="4908488" cy="1948408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834914" y="1014161"/>
            <a:ext cx="4165245" cy="2113097"/>
            <a:chOff x="3222017" y="3439271"/>
            <a:chExt cx="4165245" cy="2113097"/>
          </a:xfrm>
        </p:grpSpPr>
        <p:sp>
          <p:nvSpPr>
            <p:cNvPr id="17" name="TextBox 16"/>
            <p:cNvSpPr txBox="1"/>
            <p:nvPr/>
          </p:nvSpPr>
          <p:spPr>
            <a:xfrm>
              <a:off x="4433419" y="5336924"/>
              <a:ext cx="87122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de-CH" sz="1400" dirty="0" err="1" smtClean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2017" y="3439271"/>
              <a:ext cx="4165245" cy="1897653"/>
            </a:xfrm>
            <a:prstGeom prst="rect">
              <a:avLst/>
            </a:prstGeom>
          </p:spPr>
        </p:pic>
      </p:grpSp>
      <p:sp>
        <p:nvSpPr>
          <p:cNvPr id="20" name="Oval 19"/>
          <p:cNvSpPr/>
          <p:nvPr/>
        </p:nvSpPr>
        <p:spPr>
          <a:xfrm>
            <a:off x="6260031" y="691331"/>
            <a:ext cx="2284528" cy="9241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smtClean="0">
                <a:solidFill>
                  <a:schemeClr val="tx1"/>
                </a:solidFill>
              </a:rPr>
              <a:t>‘’Make implicit concepts explicit»</a:t>
            </a:r>
            <a:endParaRPr lang="de-CH" sz="1400" dirty="0" err="1" smtClean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883400" y="1771388"/>
            <a:ext cx="1908609" cy="6048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smtClean="0">
                <a:solidFill>
                  <a:schemeClr val="tx1"/>
                </a:solidFill>
              </a:rPr>
              <a:t>Supple Design</a:t>
            </a:r>
            <a:endParaRPr lang="de-CH" sz="1400" dirty="0" err="1" smtClean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605637" y="2802510"/>
            <a:ext cx="1630045" cy="1351280"/>
            <a:chOff x="3605637" y="2802510"/>
            <a:chExt cx="1630045" cy="1351280"/>
          </a:xfrm>
        </p:grpSpPr>
        <p:sp>
          <p:nvSpPr>
            <p:cNvPr id="22" name="Right Arrow 21"/>
            <p:cNvSpPr/>
            <p:nvPr/>
          </p:nvSpPr>
          <p:spPr>
            <a:xfrm rot="3289118">
              <a:off x="3683518" y="3300350"/>
              <a:ext cx="1351280" cy="355600"/>
            </a:xfrm>
            <a:prstGeom prst="rightArrow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05637" y="3309392"/>
              <a:ext cx="163004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mtClean="0"/>
                <a:t>DDD Konzepte</a:t>
              </a:r>
              <a:endParaRPr lang="de-CH" dirty="0" err="1" smtClean="0"/>
            </a:p>
          </p:txBody>
        </p:sp>
      </p:grpSp>
      <p:sp>
        <p:nvSpPr>
          <p:cNvPr id="24" name="Oval 23"/>
          <p:cNvSpPr/>
          <p:nvPr/>
        </p:nvSpPr>
        <p:spPr>
          <a:xfrm>
            <a:off x="6219077" y="2419753"/>
            <a:ext cx="1908609" cy="6048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smtClean="0">
                <a:solidFill>
                  <a:schemeClr val="tx1"/>
                </a:solidFill>
              </a:rPr>
              <a:t>Persistence Ignorance.</a:t>
            </a:r>
            <a:endParaRPr lang="de-CH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9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ivadis_Template_DE">
  <a:themeElements>
    <a:clrScheme name="Trivadis">
      <a:dk1>
        <a:srgbClr val="636466"/>
      </a:dk1>
      <a:lt1>
        <a:srgbClr val="FFFFFF"/>
      </a:lt1>
      <a:dk2>
        <a:srgbClr val="9D9D9D"/>
      </a:dk2>
      <a:lt2>
        <a:srgbClr val="E4E4E4"/>
      </a:lt2>
      <a:accent1>
        <a:srgbClr val="C2C2C2"/>
      </a:accent1>
      <a:accent2>
        <a:srgbClr val="ED1C2E"/>
      </a:accent2>
      <a:accent3>
        <a:srgbClr val="FFCC29"/>
      </a:accent3>
      <a:accent4>
        <a:srgbClr val="A1BE24"/>
      </a:accent4>
      <a:accent5>
        <a:srgbClr val="3991BD"/>
      </a:accent5>
      <a:accent6>
        <a:srgbClr val="5B3292"/>
      </a:accent6>
      <a:hlink>
        <a:srgbClr val="3991BD"/>
      </a:hlink>
      <a:folHlink>
        <a:srgbClr val="A8A8A8"/>
      </a:folHlink>
    </a:clrScheme>
    <a:fontScheme name="Trivadi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2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TVD_PPT_Template_v1_DE</Template>
  <TotalTime>0</TotalTime>
  <Words>2659</Words>
  <Application>Microsoft Office PowerPoint</Application>
  <PresentationFormat>On-screen Show (4:3)</PresentationFormat>
  <Paragraphs>815</Paragraphs>
  <Slides>104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0" baseType="lpstr">
      <vt:lpstr>Arial</vt:lpstr>
      <vt:lpstr>Calibri</vt:lpstr>
      <vt:lpstr>Courier New</vt:lpstr>
      <vt:lpstr>Segoe UI</vt:lpstr>
      <vt:lpstr>Wingdings</vt:lpstr>
      <vt:lpstr>Trivadis_Template_DE</vt:lpstr>
      <vt:lpstr>Enterprise-Softwarearchitektur und   Domain Driven Design (DDD)</vt:lpstr>
      <vt:lpstr>Über mich…</vt:lpstr>
      <vt:lpstr>Motivation</vt:lpstr>
      <vt:lpstr>AGENDA</vt:lpstr>
      <vt:lpstr>PowerPoint Presentation</vt:lpstr>
      <vt:lpstr>Was ist Softwarearchitektur?</vt:lpstr>
      <vt:lpstr>PowerPoint Presentation</vt:lpstr>
      <vt:lpstr>Was ist Softwaredesign?</vt:lpstr>
      <vt:lpstr>PowerPoint Presentation</vt:lpstr>
      <vt:lpstr>Was ist Softwaredesign?</vt:lpstr>
      <vt:lpstr>Probleme in der Softwareentwicklung (Auszug)</vt:lpstr>
      <vt:lpstr>Probleme in der Softwareentwicklung</vt:lpstr>
      <vt:lpstr>PowerPoint Presentation</vt:lpstr>
      <vt:lpstr>Probleme in der Softwareentwicklung</vt:lpstr>
      <vt:lpstr>PowerPoint Presentation</vt:lpstr>
      <vt:lpstr>PowerPoint Presentation</vt:lpstr>
      <vt:lpstr>Probleme in der Softwareentwicklung</vt:lpstr>
      <vt:lpstr>PowerPoint Presentation</vt:lpstr>
      <vt:lpstr>PowerPoint Presentation</vt:lpstr>
      <vt:lpstr>Wie können Architektur &amp; Design helfen?</vt:lpstr>
      <vt:lpstr>PowerPoint Presentation</vt:lpstr>
      <vt:lpstr>SOLID Principles</vt:lpstr>
      <vt:lpstr>SOLID Principles</vt:lpstr>
      <vt:lpstr>SOLID Principles: SRP</vt:lpstr>
      <vt:lpstr>SOLID Principles: SRP</vt:lpstr>
      <vt:lpstr>SOLID Principles: SRP</vt:lpstr>
      <vt:lpstr>SOLID Principles: SRP</vt:lpstr>
      <vt:lpstr>SOLID Principles: SRP</vt:lpstr>
      <vt:lpstr>SOLID Principles</vt:lpstr>
      <vt:lpstr>SOLID Principles</vt:lpstr>
      <vt:lpstr>SOLID Principles OCP</vt:lpstr>
      <vt:lpstr>SOLID Principles OCP</vt:lpstr>
      <vt:lpstr>SOLID Principles: LSP</vt:lpstr>
      <vt:lpstr>SOLID Principles: LSP</vt:lpstr>
      <vt:lpstr>SOLID Principles: LSP</vt:lpstr>
      <vt:lpstr>SOLID Principles: LSP</vt:lpstr>
      <vt:lpstr>SOLID Principles: ISP</vt:lpstr>
      <vt:lpstr>SOLID Principles: ISP</vt:lpstr>
      <vt:lpstr>SOLID Principles: ISP</vt:lpstr>
      <vt:lpstr>SOLID Principles: ISP</vt:lpstr>
      <vt:lpstr>SOLID Principles</vt:lpstr>
      <vt:lpstr>SOLID Principles: DIP</vt:lpstr>
      <vt:lpstr>SOLID Principles: DIP</vt:lpstr>
      <vt:lpstr>S.O.L.I.D Bad Smells</vt:lpstr>
      <vt:lpstr>S.O.L.I.D Resources</vt:lpstr>
      <vt:lpstr>PowerPoint Presentation</vt:lpstr>
      <vt:lpstr>Domain Driven Design</vt:lpstr>
      <vt:lpstr>Was ist Domain Driven Design?</vt:lpstr>
      <vt:lpstr>Domain Driven Design</vt:lpstr>
      <vt:lpstr>Der Klassische Ansatz</vt:lpstr>
      <vt:lpstr>Domain Driven Design</vt:lpstr>
      <vt:lpstr>Domain Driven Design</vt:lpstr>
      <vt:lpstr>Domain Driven Design</vt:lpstr>
      <vt:lpstr>Domain Driven Design</vt:lpstr>
      <vt:lpstr>Ubiquitous Language</vt:lpstr>
      <vt:lpstr>PI: Persistence Ignorance</vt:lpstr>
      <vt:lpstr>DDD Building Blocks</vt:lpstr>
      <vt:lpstr>DDD Building Blocks</vt:lpstr>
      <vt:lpstr>Layered Architecture gemäss Eric Evans</vt:lpstr>
      <vt:lpstr>DDD Building Blocks</vt:lpstr>
      <vt:lpstr>DDD Building Blocks</vt:lpstr>
      <vt:lpstr>Entities</vt:lpstr>
      <vt:lpstr>Value Objects</vt:lpstr>
      <vt:lpstr>DDD Building Blocks</vt:lpstr>
      <vt:lpstr>DDD Building Blocks</vt:lpstr>
      <vt:lpstr>Aggregates</vt:lpstr>
      <vt:lpstr>DDD Building Blocks</vt:lpstr>
      <vt:lpstr>DDD Building Blocks</vt:lpstr>
      <vt:lpstr>Factories</vt:lpstr>
      <vt:lpstr>Repositories</vt:lpstr>
      <vt:lpstr>DDD Building Blocks</vt:lpstr>
      <vt:lpstr>DDD Building Blocks</vt:lpstr>
      <vt:lpstr>Services</vt:lpstr>
      <vt:lpstr>DDD Konzepte</vt:lpstr>
      <vt:lpstr>DDD Konzepte</vt:lpstr>
      <vt:lpstr>DDD Konzepte</vt:lpstr>
      <vt:lpstr>DDD Konzepte</vt:lpstr>
      <vt:lpstr>DDD Konzepte</vt:lpstr>
      <vt:lpstr>DDD Konzepte: Distillation</vt:lpstr>
      <vt:lpstr>4 DDD Best Practices von Eric Evans</vt:lpstr>
      <vt:lpstr>DDD Anti-Patterns</vt:lpstr>
      <vt:lpstr>PowerPoint Presentation</vt:lpstr>
      <vt:lpstr>DDD in .NET </vt:lpstr>
      <vt:lpstr>N-Layered DDD Architecture</vt:lpstr>
      <vt:lpstr>N-Layered DDD Architecture</vt:lpstr>
      <vt:lpstr>N-Layered DDD Architecture</vt:lpstr>
      <vt:lpstr>N-Layered DDD: Technology Map</vt:lpstr>
      <vt:lpstr>Exemplarisches Vorgehen (gemäss Tim McCarthy)</vt:lpstr>
      <vt:lpstr>Exemplarisches Vorgehen (gemäss Tim McCarthy)</vt:lpstr>
      <vt:lpstr>Exemplarisches Vorgehen (gemäss Tim McCarthy)</vt:lpstr>
      <vt:lpstr>Exemplarisches Vorgehen (gemäss Tim McCarthy)</vt:lpstr>
      <vt:lpstr>Exemplarisches Vorgehen (gemäss Tim McCarthy)</vt:lpstr>
      <vt:lpstr>Exemplarisches Vorgehen (gemäss Tim McCarthy)</vt:lpstr>
      <vt:lpstr>Exemplarisches Vorgehen (gemäss Tim McCarthy)</vt:lpstr>
      <vt:lpstr>DDD Praxis Tipps</vt:lpstr>
      <vt:lpstr>PowerPoint Presentation</vt:lpstr>
      <vt:lpstr>Zusammenfassung</vt:lpstr>
      <vt:lpstr>SOLID Principles</vt:lpstr>
      <vt:lpstr>Domain Driven Design</vt:lpstr>
      <vt:lpstr>DDD Building Blocks</vt:lpstr>
      <vt:lpstr>N-Layered DDD Architecture</vt:lpstr>
      <vt:lpstr>Exemplarisches Vorgehen (gemäss Tim McCarthy)</vt:lpstr>
      <vt:lpstr>Zusammenfassung</vt:lpstr>
      <vt:lpstr>PowerPoint Presentation</vt:lpstr>
    </vt:vector>
  </TitlesOfParts>
  <Company>Trivadis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Meyer</dc:creator>
  <cp:lastModifiedBy>Manuel Meyer</cp:lastModifiedBy>
  <cp:revision>104</cp:revision>
  <cp:lastPrinted>2011-06-06T08:45:27Z</cp:lastPrinted>
  <dcterms:created xsi:type="dcterms:W3CDTF">2014-09-09T07:23:44Z</dcterms:created>
  <dcterms:modified xsi:type="dcterms:W3CDTF">2014-09-18T12:18:32Z</dcterms:modified>
</cp:coreProperties>
</file>